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85" r:id="rId3"/>
    <p:sldId id="257" r:id="rId4"/>
    <p:sldId id="275" r:id="rId5"/>
    <p:sldId id="276" r:id="rId6"/>
    <p:sldId id="277" r:id="rId7"/>
    <p:sldId id="258" r:id="rId8"/>
    <p:sldId id="259" r:id="rId9"/>
    <p:sldId id="260" r:id="rId10"/>
    <p:sldId id="261" r:id="rId11"/>
    <p:sldId id="272" r:id="rId12"/>
    <p:sldId id="262" r:id="rId13"/>
    <p:sldId id="263" r:id="rId14"/>
    <p:sldId id="264" r:id="rId15"/>
    <p:sldId id="267" r:id="rId16"/>
    <p:sldId id="265" r:id="rId17"/>
    <p:sldId id="266" r:id="rId18"/>
    <p:sldId id="268" r:id="rId19"/>
    <p:sldId id="269" r:id="rId20"/>
    <p:sldId id="270" r:id="rId21"/>
    <p:sldId id="282" r:id="rId22"/>
    <p:sldId id="290" r:id="rId23"/>
    <p:sldId id="283" r:id="rId24"/>
    <p:sldId id="280" r:id="rId25"/>
    <p:sldId id="279" r:id="rId26"/>
    <p:sldId id="281" r:id="rId27"/>
    <p:sldId id="271" r:id="rId28"/>
    <p:sldId id="288" r:id="rId29"/>
    <p:sldId id="289" r:id="rId30"/>
    <p:sldId id="291" r:id="rId3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4E3D"/>
    <a:srgbClr val="6861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08" autoAdjust="0"/>
    <p:restoredTop sz="94610"/>
  </p:normalViewPr>
  <p:slideViewPr>
    <p:cSldViewPr snapToGrid="0" snapToObjects="1">
      <p:cViewPr varScale="1">
        <p:scale>
          <a:sx n="70" d="100"/>
          <a:sy n="70" d="100"/>
        </p:scale>
        <p:origin x="59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30031E4B-2084-3047-B055-9BA84975C028}" type="datetimeFigureOut">
              <a:rPr lang="es-ES" smtClean="0"/>
              <a:t>16/10/2024</a:t>
            </a:fld>
            <a:endParaRPr lang="es-ES"/>
          </a:p>
        </p:txBody>
      </p:sp>
      <p:sp>
        <p:nvSpPr>
          <p:cNvPr id="4" name="Marcador de imagen de diapositiva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BE2C8F55-908A-E943-97B5-76884E2FF1F3}" type="slidenum">
              <a:rPr lang="es-ES" smtClean="0"/>
              <a:t>‹Nº›</a:t>
            </a:fld>
            <a:endParaRPr lang="es-ES"/>
          </a:p>
        </p:txBody>
      </p:sp>
    </p:spTree>
    <p:extLst>
      <p:ext uri="{BB962C8B-B14F-4D97-AF65-F5344CB8AC3E}">
        <p14:creationId xmlns:p14="http://schemas.microsoft.com/office/powerpoint/2010/main" val="3045075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89537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42672516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20367792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42854997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39948562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649668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6597830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2012585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3105978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3717819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131162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306477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slides/_rels/slide26.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620" y="0"/>
            <a:ext cx="14630400" cy="8229600"/>
          </a:xfrm>
          <a:prstGeom prst="rect">
            <a:avLst/>
          </a:prstGeom>
          <a:solidFill>
            <a:srgbClr val="FFFDFA"/>
          </a:solidFill>
          <a:ln/>
        </p:spPr>
        <p:txBody>
          <a:bodyPr/>
          <a:lstStyle/>
          <a:p>
            <a:endParaRPr lang="es-ES"/>
          </a:p>
        </p:txBody>
      </p:sp>
      <p:pic>
        <p:nvPicPr>
          <p:cNvPr id="8" name="Image 0" descr="preencoded.png">
            <a:extLst>
              <a:ext uri="{FF2B5EF4-FFF2-40B4-BE49-F238E27FC236}">
                <a16:creationId xmlns:a16="http://schemas.microsoft.com/office/drawing/2014/main" id="{0BFA98B9-BF01-DB1E-224E-7D0CF8914BC2}"/>
              </a:ext>
            </a:extLst>
          </p:cNvPr>
          <p:cNvPicPr>
            <a:picLocks noChangeAspect="1"/>
          </p:cNvPicPr>
          <p:nvPr/>
        </p:nvPicPr>
        <p:blipFill>
          <a:blip/>
          <a:stretch>
            <a:fillRect/>
          </a:stretch>
        </p:blipFill>
        <p:spPr>
          <a:xfrm>
            <a:off x="0" y="0"/>
            <a:ext cx="14630400" cy="8229600"/>
          </a:xfrm>
          <a:prstGeom prst="rect">
            <a:avLst/>
          </a:prstGeom>
        </p:spPr>
      </p:pic>
      <p:sp>
        <p:nvSpPr>
          <p:cNvPr id="10" name="Shape 0">
            <a:extLst>
              <a:ext uri="{FF2B5EF4-FFF2-40B4-BE49-F238E27FC236}">
                <a16:creationId xmlns:a16="http://schemas.microsoft.com/office/drawing/2014/main" id="{0850FFFF-32A9-76F7-917B-C200FA9B1880}"/>
              </a:ext>
            </a:extLst>
          </p:cNvPr>
          <p:cNvSpPr/>
          <p:nvPr/>
        </p:nvSpPr>
        <p:spPr>
          <a:xfrm>
            <a:off x="7620" y="0"/>
            <a:ext cx="14630400" cy="8229600"/>
          </a:xfrm>
          <a:prstGeom prst="rect">
            <a:avLst/>
          </a:prstGeom>
          <a:solidFill>
            <a:srgbClr val="FFFDFA"/>
          </a:solidFill>
          <a:ln/>
        </p:spPr>
        <p:txBody>
          <a:bodyPr/>
          <a:lstStyle/>
          <a:p>
            <a:endParaRPr lang="es-ES" dirty="0"/>
          </a:p>
        </p:txBody>
      </p:sp>
      <p:sp>
        <p:nvSpPr>
          <p:cNvPr id="11" name="Text 1">
            <a:extLst>
              <a:ext uri="{FF2B5EF4-FFF2-40B4-BE49-F238E27FC236}">
                <a16:creationId xmlns:a16="http://schemas.microsoft.com/office/drawing/2014/main" id="{B9F9D3B7-0892-E7E7-C2AF-4B438B1780A5}"/>
              </a:ext>
            </a:extLst>
          </p:cNvPr>
          <p:cNvSpPr/>
          <p:nvPr/>
        </p:nvSpPr>
        <p:spPr>
          <a:xfrm>
            <a:off x="6058488" y="865258"/>
            <a:ext cx="8486667" cy="5280329"/>
          </a:xfrm>
          <a:prstGeom prst="rect">
            <a:avLst/>
          </a:prstGeom>
          <a:noFill/>
          <a:ln/>
        </p:spPr>
        <p:txBody>
          <a:bodyPr wrap="square" rtlCol="0" anchor="t"/>
          <a:lstStyle/>
          <a:p>
            <a:pPr marL="0" indent="0">
              <a:lnSpc>
                <a:spcPts val="6808"/>
              </a:lnSpc>
              <a:buNone/>
            </a:pPr>
            <a:r>
              <a:rPr lang="en-US" sz="5400" dirty="0">
                <a:solidFill>
                  <a:srgbClr val="5C4E3D"/>
                </a:solidFill>
                <a:latin typeface="Libre Baskerville" pitchFamily="34" charset="0"/>
                <a:ea typeface="Libre Baskerville" pitchFamily="34" charset="-122"/>
                <a:cs typeface="Libre Baskerville" pitchFamily="34" charset="-120"/>
              </a:rPr>
              <a:t>Desarrollo de </a:t>
            </a:r>
            <a:r>
              <a:rPr lang="es-ES" sz="5400" dirty="0">
                <a:solidFill>
                  <a:srgbClr val="5C4E3D"/>
                </a:solidFill>
                <a:latin typeface="Libre Baskerville" pitchFamily="34" charset="0"/>
                <a:ea typeface="Libre Baskerville" pitchFamily="34" charset="-122"/>
                <a:cs typeface="Libre Baskerville" pitchFamily="34" charset="-120"/>
              </a:rPr>
              <a:t>un</a:t>
            </a:r>
            <a:r>
              <a:rPr lang="en-US" sz="5400" dirty="0">
                <a:solidFill>
                  <a:srgbClr val="5C4E3D"/>
                </a:solidFill>
                <a:latin typeface="Libre Baskerville" pitchFamily="34" charset="0"/>
                <a:ea typeface="Libre Baskerville" pitchFamily="34" charset="-122"/>
                <a:cs typeface="Libre Baskerville" pitchFamily="34" charset="-120"/>
              </a:rPr>
              <a:t> </a:t>
            </a:r>
            <a:r>
              <a:rPr lang="es-ES" sz="5400" dirty="0">
                <a:solidFill>
                  <a:srgbClr val="5C4E3D"/>
                </a:solidFill>
                <a:latin typeface="Libre Baskerville" pitchFamily="34" charset="0"/>
                <a:ea typeface="Libre Baskerville" pitchFamily="34" charset="-122"/>
                <a:cs typeface="Libre Baskerville" pitchFamily="34" charset="-120"/>
              </a:rPr>
              <a:t>algoritmo predictivo para la personalización de estilos de vida basado en genómica y biométrica</a:t>
            </a:r>
            <a:endParaRPr lang="en-US" sz="5400" dirty="0"/>
          </a:p>
        </p:txBody>
      </p:sp>
      <p:sp>
        <p:nvSpPr>
          <p:cNvPr id="12" name="Shape 3">
            <a:extLst>
              <a:ext uri="{FF2B5EF4-FFF2-40B4-BE49-F238E27FC236}">
                <a16:creationId xmlns:a16="http://schemas.microsoft.com/office/drawing/2014/main" id="{BE1D443C-8F0E-E549-C5CF-594DE5F7A892}"/>
              </a:ext>
            </a:extLst>
          </p:cNvPr>
          <p:cNvSpPr/>
          <p:nvPr/>
        </p:nvSpPr>
        <p:spPr>
          <a:xfrm>
            <a:off x="6238161" y="6908721"/>
            <a:ext cx="320754" cy="320754"/>
          </a:xfrm>
          <a:prstGeom prst="roundRect">
            <a:avLst>
              <a:gd name="adj" fmla="val 28504978"/>
            </a:avLst>
          </a:prstGeom>
          <a:noFill/>
          <a:ln w="7620">
            <a:solidFill>
              <a:srgbClr val="FFFFFF"/>
            </a:solidFill>
            <a:prstDash val="solid"/>
          </a:ln>
        </p:spPr>
        <p:txBody>
          <a:bodyPr/>
          <a:lstStyle/>
          <a:p>
            <a:endParaRPr lang="es-ES"/>
          </a:p>
        </p:txBody>
      </p:sp>
      <p:sp>
        <p:nvSpPr>
          <p:cNvPr id="13" name="Text 4">
            <a:extLst>
              <a:ext uri="{FF2B5EF4-FFF2-40B4-BE49-F238E27FC236}">
                <a16:creationId xmlns:a16="http://schemas.microsoft.com/office/drawing/2014/main" id="{A8E94CD6-FDA2-53EC-B64C-1C1EEAB0201D}"/>
              </a:ext>
            </a:extLst>
          </p:cNvPr>
          <p:cNvSpPr/>
          <p:nvPr/>
        </p:nvSpPr>
        <p:spPr>
          <a:xfrm>
            <a:off x="6659044" y="6726640"/>
            <a:ext cx="7285553" cy="916781"/>
          </a:xfrm>
          <a:prstGeom prst="rect">
            <a:avLst/>
          </a:prstGeom>
          <a:noFill/>
          <a:ln/>
        </p:spPr>
        <p:txBody>
          <a:bodyPr wrap="none" rtlCol="0" anchor="t"/>
          <a:lstStyle/>
          <a:p>
            <a:pPr algn="ctr">
              <a:lnSpc>
                <a:spcPts val="2763"/>
              </a:lnSpc>
            </a:pPr>
            <a:r>
              <a:rPr lang="en-US" sz="1973" b="1" dirty="0">
                <a:solidFill>
                  <a:srgbClr val="454240"/>
                </a:solidFill>
                <a:latin typeface="DM Sans" pitchFamily="34" charset="0"/>
                <a:ea typeface="DM Sans" pitchFamily="34" charset="-122"/>
                <a:cs typeface="DM Sans" pitchFamily="34" charset="-120"/>
              </a:rPr>
              <a:t>Maximiliano Hernandez S. y David Fernández Martín</a:t>
            </a:r>
          </a:p>
          <a:p>
            <a:pPr algn="ctr">
              <a:lnSpc>
                <a:spcPts val="2763"/>
              </a:lnSpc>
            </a:pPr>
            <a:r>
              <a:rPr lang="en-US" sz="1600" b="1" dirty="0" err="1">
                <a:solidFill>
                  <a:srgbClr val="454240"/>
                </a:solidFill>
                <a:latin typeface="DM Sans" pitchFamily="34" charset="0"/>
                <a:ea typeface="DM Sans" pitchFamily="34" charset="-122"/>
                <a:cs typeface="DM Sans" pitchFamily="34" charset="-120"/>
              </a:rPr>
              <a:t>Máster</a:t>
            </a:r>
            <a:r>
              <a:rPr lang="en-US" sz="1600" b="1" dirty="0">
                <a:solidFill>
                  <a:srgbClr val="454240"/>
                </a:solidFill>
                <a:latin typeface="DM Sans" pitchFamily="34" charset="0"/>
                <a:ea typeface="DM Sans" pitchFamily="34" charset="-122"/>
                <a:cs typeface="DM Sans" pitchFamily="34" charset="-120"/>
              </a:rPr>
              <a:t> Universitario </a:t>
            </a:r>
            <a:r>
              <a:rPr lang="en-US" sz="1600" b="1" dirty="0" err="1">
                <a:solidFill>
                  <a:srgbClr val="454240"/>
                </a:solidFill>
                <a:latin typeface="DM Sans" pitchFamily="34" charset="0"/>
                <a:ea typeface="DM Sans" pitchFamily="34" charset="-122"/>
                <a:cs typeface="DM Sans" pitchFamily="34" charset="-120"/>
              </a:rPr>
              <a:t>en</a:t>
            </a:r>
            <a:r>
              <a:rPr lang="en-US" sz="1600" b="1" dirty="0">
                <a:solidFill>
                  <a:srgbClr val="454240"/>
                </a:solidFill>
                <a:latin typeface="DM Sans" pitchFamily="34" charset="0"/>
                <a:ea typeface="DM Sans" pitchFamily="34" charset="-122"/>
                <a:cs typeface="DM Sans" pitchFamily="34" charset="-120"/>
              </a:rPr>
              <a:t> </a:t>
            </a:r>
            <a:r>
              <a:rPr lang="en-US" sz="1600" b="1" dirty="0" err="1">
                <a:solidFill>
                  <a:srgbClr val="454240"/>
                </a:solidFill>
                <a:latin typeface="DM Sans" pitchFamily="34" charset="0"/>
                <a:ea typeface="DM Sans" pitchFamily="34" charset="-122"/>
                <a:cs typeface="DM Sans" pitchFamily="34" charset="-120"/>
              </a:rPr>
              <a:t>Bioinformática</a:t>
            </a:r>
            <a:endParaRPr lang="en-US" sz="1600" b="1" dirty="0">
              <a:solidFill>
                <a:srgbClr val="454240"/>
              </a:solidFill>
              <a:latin typeface="DM Sans" pitchFamily="34" charset="0"/>
              <a:ea typeface="DM Sans" pitchFamily="34" charset="-122"/>
              <a:cs typeface="DM Sans" pitchFamily="34" charset="-120"/>
            </a:endParaRPr>
          </a:p>
          <a:p>
            <a:pPr algn="ctr">
              <a:lnSpc>
                <a:spcPts val="2763"/>
              </a:lnSpc>
            </a:pPr>
            <a:r>
              <a:rPr lang="en-US" sz="1600" b="1" dirty="0">
                <a:solidFill>
                  <a:srgbClr val="454240"/>
                </a:solidFill>
                <a:latin typeface="DM Sans" pitchFamily="34" charset="0"/>
                <a:ea typeface="DM Sans" pitchFamily="34" charset="-122"/>
                <a:cs typeface="DM Sans" pitchFamily="34" charset="-120"/>
              </a:rPr>
              <a:t>Universidad Internacional de La Rioja  </a:t>
            </a:r>
          </a:p>
        </p:txBody>
      </p:sp>
      <p:pic>
        <p:nvPicPr>
          <p:cNvPr id="14" name="Imagen 13" descr="Interfaz de usuario gráfica, Aplicación&#10;&#10;Descripción generada automáticamente">
            <a:extLst>
              <a:ext uri="{FF2B5EF4-FFF2-40B4-BE49-F238E27FC236}">
                <a16:creationId xmlns:a16="http://schemas.microsoft.com/office/drawing/2014/main" id="{799AA172-0E0C-FCC4-8376-9DD0B5BD1574}"/>
              </a:ext>
            </a:extLst>
          </p:cNvPr>
          <p:cNvPicPr>
            <a:picLocks noChangeAspect="1"/>
          </p:cNvPicPr>
          <p:nvPr/>
        </p:nvPicPr>
        <p:blipFill rotWithShape="1">
          <a:blip r:embed="rId4"/>
          <a:srcRect l="32625"/>
          <a:stretch/>
        </p:blipFill>
        <p:spPr>
          <a:xfrm>
            <a:off x="-39594" y="0"/>
            <a:ext cx="5412279" cy="8229600"/>
          </a:xfrm>
          <a:prstGeom prst="rect">
            <a:avLst/>
          </a:prstGeom>
          <a:ln>
            <a:solidFill>
              <a:schemeClr val="tx1"/>
            </a:solidFill>
          </a:ln>
        </p:spPr>
      </p:pic>
      <p:pic>
        <p:nvPicPr>
          <p:cNvPr id="5" name="Imagen 4">
            <a:extLst>
              <a:ext uri="{FF2B5EF4-FFF2-40B4-BE49-F238E27FC236}">
                <a16:creationId xmlns:a16="http://schemas.microsoft.com/office/drawing/2014/main" id="{FF4388A8-7AC3-91DE-7C34-B528DD1A0E36}"/>
              </a:ext>
            </a:extLst>
          </p:cNvPr>
          <p:cNvPicPr>
            <a:picLocks noChangeAspect="1"/>
          </p:cNvPicPr>
          <p:nvPr/>
        </p:nvPicPr>
        <p:blipFill>
          <a:blip r:embed="rId5"/>
          <a:stretch>
            <a:fillRect/>
          </a:stretch>
        </p:blipFill>
        <p:spPr>
          <a:xfrm>
            <a:off x="12185391" y="338"/>
            <a:ext cx="2524477" cy="71447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txBody>
          <a:bodyPr/>
          <a:lstStyle/>
          <a:p>
            <a:endParaRPr lang="es-ES"/>
          </a:p>
        </p:txBody>
      </p:sp>
      <p:pic>
        <p:nvPicPr>
          <p:cNvPr id="4" name="Image 1" descr="preencoded.png"/>
          <p:cNvPicPr>
            <a:picLocks noChangeAspect="1"/>
          </p:cNvPicPr>
          <p:nvPr/>
        </p:nvPicPr>
        <p:blipFill>
          <a:blip r:embed="rId4"/>
          <a:stretch>
            <a:fillRect/>
          </a:stretch>
        </p:blipFill>
        <p:spPr>
          <a:xfrm>
            <a:off x="11907" y="1360715"/>
            <a:ext cx="3657600" cy="8229600"/>
          </a:xfrm>
          <a:prstGeom prst="rect">
            <a:avLst/>
          </a:prstGeom>
        </p:spPr>
      </p:pic>
      <p:sp>
        <p:nvSpPr>
          <p:cNvPr id="5" name="Text 1"/>
          <p:cNvSpPr/>
          <p:nvPr/>
        </p:nvSpPr>
        <p:spPr>
          <a:xfrm>
            <a:off x="4490799" y="933688"/>
            <a:ext cx="9306401" cy="1388745"/>
          </a:xfrm>
          <a:prstGeom prst="rect">
            <a:avLst/>
          </a:prstGeom>
          <a:noFill/>
          <a:ln/>
        </p:spPr>
        <p:txBody>
          <a:bodyPr wrap="squar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Funciones Clave y Endpoints (main.py)</a:t>
            </a:r>
            <a:endParaRPr lang="en-US" sz="4374" dirty="0"/>
          </a:p>
        </p:txBody>
      </p:sp>
      <p:sp>
        <p:nvSpPr>
          <p:cNvPr id="6" name="Shape 2"/>
          <p:cNvSpPr/>
          <p:nvPr/>
        </p:nvSpPr>
        <p:spPr>
          <a:xfrm>
            <a:off x="4801910" y="2655689"/>
            <a:ext cx="44410" cy="4640223"/>
          </a:xfrm>
          <a:prstGeom prst="roundRect">
            <a:avLst>
              <a:gd name="adj" fmla="val 225151"/>
            </a:avLst>
          </a:prstGeom>
          <a:solidFill>
            <a:srgbClr val="DDD3BA"/>
          </a:solidFill>
          <a:ln/>
        </p:spPr>
        <p:txBody>
          <a:bodyPr/>
          <a:lstStyle/>
          <a:p>
            <a:endParaRPr lang="es-ES"/>
          </a:p>
        </p:txBody>
      </p:sp>
      <p:sp>
        <p:nvSpPr>
          <p:cNvPr id="7" name="Shape 3"/>
          <p:cNvSpPr/>
          <p:nvPr/>
        </p:nvSpPr>
        <p:spPr>
          <a:xfrm>
            <a:off x="5074027" y="3056989"/>
            <a:ext cx="777597" cy="44410"/>
          </a:xfrm>
          <a:prstGeom prst="roundRect">
            <a:avLst>
              <a:gd name="adj" fmla="val 225151"/>
            </a:avLst>
          </a:prstGeom>
          <a:solidFill>
            <a:srgbClr val="DDD3BA"/>
          </a:solidFill>
          <a:ln/>
        </p:spPr>
        <p:txBody>
          <a:bodyPr/>
          <a:lstStyle/>
          <a:p>
            <a:endParaRPr lang="es-ES"/>
          </a:p>
        </p:txBody>
      </p:sp>
      <p:sp>
        <p:nvSpPr>
          <p:cNvPr id="8" name="Shape 4"/>
          <p:cNvSpPr/>
          <p:nvPr/>
        </p:nvSpPr>
        <p:spPr>
          <a:xfrm>
            <a:off x="4574084" y="2829282"/>
            <a:ext cx="499943" cy="499943"/>
          </a:xfrm>
          <a:prstGeom prst="roundRect">
            <a:avLst>
              <a:gd name="adj" fmla="val 20000"/>
            </a:avLst>
          </a:prstGeom>
          <a:solidFill>
            <a:srgbClr val="F7EDD4"/>
          </a:solidFill>
          <a:ln w="7620">
            <a:solidFill>
              <a:srgbClr val="DDD3BA"/>
            </a:solidFill>
            <a:prstDash val="solid"/>
          </a:ln>
        </p:spPr>
        <p:txBody>
          <a:bodyPr/>
          <a:lstStyle/>
          <a:p>
            <a:endParaRPr lang="es-ES"/>
          </a:p>
        </p:txBody>
      </p:sp>
      <p:sp>
        <p:nvSpPr>
          <p:cNvPr id="9" name="Text 5"/>
          <p:cNvSpPr/>
          <p:nvPr/>
        </p:nvSpPr>
        <p:spPr>
          <a:xfrm>
            <a:off x="4749701" y="2870954"/>
            <a:ext cx="148709" cy="416481"/>
          </a:xfrm>
          <a:prstGeom prst="rect">
            <a:avLst/>
          </a:prstGeom>
          <a:noFill/>
          <a:ln/>
        </p:spPr>
        <p:txBody>
          <a:bodyPr wrap="none" rtlCol="0" anchor="t"/>
          <a:lstStyle/>
          <a:p>
            <a:pPr marL="0" indent="0" algn="ctr">
              <a:lnSpc>
                <a:spcPts val="3281"/>
              </a:lnSpc>
              <a:buNone/>
            </a:pPr>
            <a:r>
              <a:rPr lang="en-US" sz="2624" dirty="0">
                <a:latin typeface="Libre Baskerville" pitchFamily="34" charset="0"/>
                <a:ea typeface="Libre Baskerville" pitchFamily="34" charset="-122"/>
                <a:cs typeface="Libre Baskerville" pitchFamily="34" charset="-120"/>
              </a:rPr>
              <a:t>1</a:t>
            </a:r>
            <a:endParaRPr lang="en-US" sz="2624" dirty="0"/>
          </a:p>
        </p:txBody>
      </p:sp>
      <p:sp>
        <p:nvSpPr>
          <p:cNvPr id="10" name="Text 6"/>
          <p:cNvSpPr/>
          <p:nvPr/>
        </p:nvSpPr>
        <p:spPr>
          <a:xfrm>
            <a:off x="6046113" y="2877860"/>
            <a:ext cx="2777490" cy="347186"/>
          </a:xfrm>
          <a:prstGeom prst="rect">
            <a:avLst/>
          </a:prstGeom>
          <a:noFill/>
          <a:ln/>
        </p:spPr>
        <p:txBody>
          <a:bodyPr wrap="none" rtlCol="0" anchor="t"/>
          <a:lstStyle/>
          <a:p>
            <a:pPr marL="0" indent="0" algn="l">
              <a:lnSpc>
                <a:spcPts val="2734"/>
              </a:lnSpc>
              <a:buNone/>
            </a:pPr>
            <a:r>
              <a:rPr lang="en-US" sz="2187" dirty="0">
                <a:latin typeface="Libre Baskerville" pitchFamily="34" charset="0"/>
                <a:ea typeface="Libre Baskerville" pitchFamily="34" charset="-122"/>
                <a:cs typeface="Libre Baskerville" pitchFamily="34" charset="-120"/>
              </a:rPr>
              <a:t>Endpoint /ask</a:t>
            </a:r>
            <a:endParaRPr lang="en-US" sz="2187" dirty="0"/>
          </a:p>
        </p:txBody>
      </p:sp>
      <p:sp>
        <p:nvSpPr>
          <p:cNvPr id="11" name="Text 7"/>
          <p:cNvSpPr/>
          <p:nvPr/>
        </p:nvSpPr>
        <p:spPr>
          <a:xfrm>
            <a:off x="6046113" y="3358277"/>
            <a:ext cx="7751088" cy="355402"/>
          </a:xfrm>
          <a:prstGeom prst="rect">
            <a:avLst/>
          </a:prstGeom>
          <a:noFill/>
          <a:ln/>
        </p:spPr>
        <p:txBody>
          <a:bodyPr wrap="none" rtlCol="0" anchor="t"/>
          <a:lstStyle/>
          <a:p>
            <a:pPr marL="0" indent="0" algn="l">
              <a:lnSpc>
                <a:spcPts val="2799"/>
              </a:lnSpc>
              <a:buNone/>
            </a:pPr>
            <a:r>
              <a:rPr lang="en-US" sz="1750" dirty="0">
                <a:latin typeface="DM Sans" pitchFamily="34" charset="0"/>
                <a:ea typeface="DM Sans" pitchFamily="34" charset="-122"/>
                <a:cs typeface="DM Sans" pitchFamily="34" charset="-120"/>
              </a:rPr>
              <a:t>Se define el endpoint /ask para manejar las preguntas de los usuarios.</a:t>
            </a:r>
            <a:endParaRPr lang="en-US" sz="1750" dirty="0"/>
          </a:p>
        </p:txBody>
      </p:sp>
      <p:sp>
        <p:nvSpPr>
          <p:cNvPr id="12" name="Shape 8"/>
          <p:cNvSpPr/>
          <p:nvPr/>
        </p:nvSpPr>
        <p:spPr>
          <a:xfrm>
            <a:off x="5074027" y="4559320"/>
            <a:ext cx="777597" cy="44410"/>
          </a:xfrm>
          <a:prstGeom prst="roundRect">
            <a:avLst>
              <a:gd name="adj" fmla="val 225151"/>
            </a:avLst>
          </a:prstGeom>
          <a:solidFill>
            <a:srgbClr val="DDD3BA"/>
          </a:solidFill>
          <a:ln/>
        </p:spPr>
        <p:txBody>
          <a:bodyPr/>
          <a:lstStyle/>
          <a:p>
            <a:endParaRPr lang="es-ES"/>
          </a:p>
        </p:txBody>
      </p:sp>
      <p:sp>
        <p:nvSpPr>
          <p:cNvPr id="13" name="Shape 9"/>
          <p:cNvSpPr/>
          <p:nvPr/>
        </p:nvSpPr>
        <p:spPr>
          <a:xfrm>
            <a:off x="4574084" y="4331613"/>
            <a:ext cx="499943" cy="499943"/>
          </a:xfrm>
          <a:prstGeom prst="roundRect">
            <a:avLst>
              <a:gd name="adj" fmla="val 20000"/>
            </a:avLst>
          </a:prstGeom>
          <a:solidFill>
            <a:srgbClr val="F7EDD4"/>
          </a:solidFill>
          <a:ln w="7620">
            <a:solidFill>
              <a:srgbClr val="DDD3BA"/>
            </a:solidFill>
            <a:prstDash val="solid"/>
          </a:ln>
        </p:spPr>
        <p:txBody>
          <a:bodyPr/>
          <a:lstStyle/>
          <a:p>
            <a:endParaRPr lang="es-ES"/>
          </a:p>
        </p:txBody>
      </p:sp>
      <p:sp>
        <p:nvSpPr>
          <p:cNvPr id="14" name="Text 10"/>
          <p:cNvSpPr/>
          <p:nvPr/>
        </p:nvSpPr>
        <p:spPr>
          <a:xfrm>
            <a:off x="4721364" y="4373285"/>
            <a:ext cx="205383" cy="416481"/>
          </a:xfrm>
          <a:prstGeom prst="rect">
            <a:avLst/>
          </a:prstGeom>
          <a:noFill/>
          <a:ln/>
        </p:spPr>
        <p:txBody>
          <a:bodyPr wrap="none" rtlCol="0" anchor="t"/>
          <a:lstStyle/>
          <a:p>
            <a:pPr marL="0" indent="0" algn="ctr">
              <a:lnSpc>
                <a:spcPts val="3281"/>
              </a:lnSpc>
              <a:buNone/>
            </a:pPr>
            <a:r>
              <a:rPr lang="en-US" sz="2624" dirty="0">
                <a:latin typeface="Libre Baskerville" pitchFamily="34" charset="0"/>
                <a:ea typeface="Libre Baskerville" pitchFamily="34" charset="-122"/>
                <a:cs typeface="Libre Baskerville" pitchFamily="34" charset="-120"/>
              </a:rPr>
              <a:t>2</a:t>
            </a:r>
            <a:endParaRPr lang="en-US" sz="2624" dirty="0"/>
          </a:p>
        </p:txBody>
      </p:sp>
      <p:sp>
        <p:nvSpPr>
          <p:cNvPr id="15" name="Text 11"/>
          <p:cNvSpPr/>
          <p:nvPr/>
        </p:nvSpPr>
        <p:spPr>
          <a:xfrm>
            <a:off x="6046113" y="4380190"/>
            <a:ext cx="2777490" cy="347186"/>
          </a:xfrm>
          <a:prstGeom prst="rect">
            <a:avLst/>
          </a:prstGeom>
          <a:noFill/>
          <a:ln/>
        </p:spPr>
        <p:txBody>
          <a:bodyPr wrap="none" rtlCol="0" anchor="t"/>
          <a:lstStyle/>
          <a:p>
            <a:pPr marL="0" indent="0" algn="l">
              <a:lnSpc>
                <a:spcPts val="2734"/>
              </a:lnSpc>
              <a:buNone/>
            </a:pPr>
            <a:r>
              <a:rPr lang="en-US" sz="2187" dirty="0">
                <a:latin typeface="Libre Baskerville" pitchFamily="34" charset="0"/>
                <a:ea typeface="Libre Baskerville" pitchFamily="34" charset="-122"/>
                <a:cs typeface="Libre Baskerville" pitchFamily="34" charset="-120"/>
              </a:rPr>
              <a:t>Uso de caché</a:t>
            </a:r>
            <a:endParaRPr lang="en-US" sz="2187" dirty="0"/>
          </a:p>
        </p:txBody>
      </p:sp>
      <p:sp>
        <p:nvSpPr>
          <p:cNvPr id="16" name="Text 12"/>
          <p:cNvSpPr/>
          <p:nvPr/>
        </p:nvSpPr>
        <p:spPr>
          <a:xfrm>
            <a:off x="6046113" y="4860608"/>
            <a:ext cx="7751088" cy="355402"/>
          </a:xfrm>
          <a:prstGeom prst="rect">
            <a:avLst/>
          </a:prstGeom>
          <a:noFill/>
          <a:ln/>
        </p:spPr>
        <p:txBody>
          <a:bodyPr wrap="none" rtlCol="0" anchor="t"/>
          <a:lstStyle/>
          <a:p>
            <a:pPr marL="0" indent="0" algn="l">
              <a:lnSpc>
                <a:spcPts val="2799"/>
              </a:lnSpc>
              <a:buNone/>
            </a:pPr>
            <a:r>
              <a:rPr lang="en-US" sz="1750" dirty="0">
                <a:latin typeface="DM Sans" pitchFamily="34" charset="0"/>
                <a:ea typeface="DM Sans" pitchFamily="34" charset="-122"/>
                <a:cs typeface="DM Sans" pitchFamily="34" charset="-120"/>
              </a:rPr>
              <a:t>Se utiliza caché para almacenar las respuestas y mejorar la eficiencia.</a:t>
            </a:r>
            <a:endParaRPr lang="en-US" sz="1750" dirty="0"/>
          </a:p>
        </p:txBody>
      </p:sp>
      <p:sp>
        <p:nvSpPr>
          <p:cNvPr id="17" name="Shape 13"/>
          <p:cNvSpPr/>
          <p:nvPr/>
        </p:nvSpPr>
        <p:spPr>
          <a:xfrm>
            <a:off x="5074027" y="6061650"/>
            <a:ext cx="777597" cy="44410"/>
          </a:xfrm>
          <a:prstGeom prst="roundRect">
            <a:avLst>
              <a:gd name="adj" fmla="val 225151"/>
            </a:avLst>
          </a:prstGeom>
          <a:solidFill>
            <a:srgbClr val="DDD3BA"/>
          </a:solidFill>
          <a:ln/>
        </p:spPr>
        <p:txBody>
          <a:bodyPr/>
          <a:lstStyle/>
          <a:p>
            <a:endParaRPr lang="es-ES"/>
          </a:p>
        </p:txBody>
      </p:sp>
      <p:sp>
        <p:nvSpPr>
          <p:cNvPr id="18" name="Shape 14"/>
          <p:cNvSpPr/>
          <p:nvPr/>
        </p:nvSpPr>
        <p:spPr>
          <a:xfrm>
            <a:off x="4574084" y="5833943"/>
            <a:ext cx="499943" cy="499943"/>
          </a:xfrm>
          <a:prstGeom prst="roundRect">
            <a:avLst>
              <a:gd name="adj" fmla="val 20000"/>
            </a:avLst>
          </a:prstGeom>
          <a:solidFill>
            <a:srgbClr val="F7EDD4"/>
          </a:solidFill>
          <a:ln w="7620">
            <a:solidFill>
              <a:srgbClr val="DDD3BA"/>
            </a:solidFill>
            <a:prstDash val="solid"/>
          </a:ln>
        </p:spPr>
        <p:txBody>
          <a:bodyPr/>
          <a:lstStyle/>
          <a:p>
            <a:endParaRPr lang="es-ES"/>
          </a:p>
        </p:txBody>
      </p:sp>
      <p:sp>
        <p:nvSpPr>
          <p:cNvPr id="19" name="Text 15"/>
          <p:cNvSpPr/>
          <p:nvPr/>
        </p:nvSpPr>
        <p:spPr>
          <a:xfrm>
            <a:off x="4721364" y="5875615"/>
            <a:ext cx="205383" cy="416481"/>
          </a:xfrm>
          <a:prstGeom prst="rect">
            <a:avLst/>
          </a:prstGeom>
          <a:noFill/>
          <a:ln/>
        </p:spPr>
        <p:txBody>
          <a:bodyPr wrap="none" rtlCol="0" anchor="t"/>
          <a:lstStyle/>
          <a:p>
            <a:pPr marL="0" indent="0" algn="ctr">
              <a:lnSpc>
                <a:spcPts val="3281"/>
              </a:lnSpc>
              <a:buNone/>
            </a:pPr>
            <a:r>
              <a:rPr lang="en-US" sz="2624" dirty="0">
                <a:latin typeface="Libre Baskerville" pitchFamily="34" charset="0"/>
                <a:ea typeface="Libre Baskerville" pitchFamily="34" charset="-122"/>
                <a:cs typeface="Libre Baskerville" pitchFamily="34" charset="-120"/>
              </a:rPr>
              <a:t>3</a:t>
            </a:r>
            <a:endParaRPr lang="en-US" sz="2624" dirty="0"/>
          </a:p>
        </p:txBody>
      </p:sp>
      <p:sp>
        <p:nvSpPr>
          <p:cNvPr id="20" name="Text 16"/>
          <p:cNvSpPr/>
          <p:nvPr/>
        </p:nvSpPr>
        <p:spPr>
          <a:xfrm>
            <a:off x="6046113" y="5882521"/>
            <a:ext cx="5533668" cy="347186"/>
          </a:xfrm>
          <a:prstGeom prst="rect">
            <a:avLst/>
          </a:prstGeom>
          <a:noFill/>
          <a:ln/>
        </p:spPr>
        <p:txBody>
          <a:bodyPr wrap="none" rtlCol="0" anchor="t"/>
          <a:lstStyle/>
          <a:p>
            <a:pPr marL="0" indent="0" algn="l">
              <a:lnSpc>
                <a:spcPts val="2734"/>
              </a:lnSpc>
              <a:buNone/>
            </a:pPr>
            <a:r>
              <a:rPr lang="en-US" sz="2187" dirty="0">
                <a:latin typeface="Libre Baskerville" pitchFamily="34" charset="0"/>
                <a:ea typeface="Libre Baskerville" pitchFamily="34" charset="-122"/>
                <a:cs typeface="Libre Baskerville" pitchFamily="34" charset="-120"/>
              </a:rPr>
              <a:t>Carga y procesamiento de documentos</a:t>
            </a:r>
            <a:endParaRPr lang="en-US" sz="2187" dirty="0"/>
          </a:p>
        </p:txBody>
      </p:sp>
      <p:sp>
        <p:nvSpPr>
          <p:cNvPr id="21" name="Text 17"/>
          <p:cNvSpPr/>
          <p:nvPr/>
        </p:nvSpPr>
        <p:spPr>
          <a:xfrm>
            <a:off x="6046113" y="6362938"/>
            <a:ext cx="7751088" cy="710803"/>
          </a:xfrm>
          <a:prstGeom prst="rect">
            <a:avLst/>
          </a:prstGeom>
          <a:noFill/>
          <a:ln/>
        </p:spPr>
        <p:txBody>
          <a:bodyPr wrap="square" rtlCol="0" anchor="t"/>
          <a:lstStyle/>
          <a:p>
            <a:pPr marL="0" indent="0" algn="l">
              <a:lnSpc>
                <a:spcPts val="2799"/>
              </a:lnSpc>
              <a:buNone/>
            </a:pPr>
            <a:r>
              <a:rPr lang="en-US" sz="1750" dirty="0">
                <a:latin typeface="DM Sans" pitchFamily="34" charset="0"/>
                <a:ea typeface="DM Sans" pitchFamily="34" charset="-122"/>
                <a:cs typeface="DM Sans" pitchFamily="34" charset="-120"/>
              </a:rPr>
              <a:t>Se cargan y procesan documentos desde diversas fuentes para alimentar el sistema.</a:t>
            </a:r>
            <a:endParaRPr lang="en-US" sz="1750" dirty="0"/>
          </a:p>
        </p:txBody>
      </p:sp>
      <p:sp>
        <p:nvSpPr>
          <p:cNvPr id="22" name="Shape 2">
            <a:extLst>
              <a:ext uri="{FF2B5EF4-FFF2-40B4-BE49-F238E27FC236}">
                <a16:creationId xmlns:a16="http://schemas.microsoft.com/office/drawing/2014/main" id="{4BD604C3-B8F1-AAE9-098B-419ED1594031}"/>
              </a:ext>
            </a:extLst>
          </p:cNvPr>
          <p:cNvSpPr/>
          <p:nvPr/>
        </p:nvSpPr>
        <p:spPr>
          <a:xfrm>
            <a:off x="-1" y="0"/>
            <a:ext cx="14630400" cy="805543"/>
          </a:xfrm>
          <a:prstGeom prst="roundRect">
            <a:avLst>
              <a:gd name="adj" fmla="val 3680"/>
            </a:avLst>
          </a:prstGeom>
          <a:solidFill>
            <a:schemeClr val="accent2">
              <a:lumMod val="20000"/>
              <a:lumOff val="80000"/>
            </a:schemeClr>
          </a:solidFill>
          <a:ln w="7620">
            <a:solidFill>
              <a:srgbClr val="DDD3BA"/>
            </a:solidFill>
            <a:prstDash val="solid"/>
          </a:ln>
        </p:spPr>
        <p:txBody>
          <a:bodyPr/>
          <a:lstStyle/>
          <a:p>
            <a:endParaRPr lang="es-ES"/>
          </a:p>
        </p:txBody>
      </p:sp>
      <p:sp>
        <p:nvSpPr>
          <p:cNvPr id="23" name="Title 1">
            <a:extLst>
              <a:ext uri="{FF2B5EF4-FFF2-40B4-BE49-F238E27FC236}">
                <a16:creationId xmlns:a16="http://schemas.microsoft.com/office/drawing/2014/main" id="{22879D48-094C-6BA3-4C62-F631749AF722}"/>
              </a:ext>
            </a:extLst>
          </p:cNvPr>
          <p:cNvSpPr txBox="1">
            <a:spLocks noChangeArrowheads="1"/>
          </p:cNvSpPr>
          <p:nvPr/>
        </p:nvSpPr>
        <p:spPr bwMode="auto">
          <a:xfrm>
            <a:off x="171409"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3. Metodología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11129486"/>
          </a:xfrm>
          <a:prstGeom prst="rect">
            <a:avLst/>
          </a:prstGeom>
          <a:solidFill>
            <a:srgbClr val="FFFDFA"/>
          </a:solidFill>
          <a:ln/>
        </p:spPr>
        <p:txBody>
          <a:bodyPr/>
          <a:lstStyle/>
          <a:p>
            <a:endParaRPr lang="es-ES" sz="1750" dirty="0">
              <a:latin typeface="DM Sans" pitchFamily="2" charset="0"/>
            </a:endParaRPr>
          </a:p>
        </p:txBody>
      </p:sp>
      <p:sp>
        <p:nvSpPr>
          <p:cNvPr id="5" name="Text 1"/>
          <p:cNvSpPr/>
          <p:nvPr/>
        </p:nvSpPr>
        <p:spPr>
          <a:xfrm>
            <a:off x="792865" y="2290552"/>
            <a:ext cx="14282048" cy="486013"/>
          </a:xfrm>
          <a:prstGeom prst="rect">
            <a:avLst/>
          </a:prstGeom>
          <a:noFill/>
          <a:ln/>
        </p:spPr>
        <p:txBody>
          <a:bodyPr wrap="none" rtlCol="0" anchor="t"/>
          <a:lstStyle/>
          <a:p>
            <a:pPr>
              <a:lnSpc>
                <a:spcPts val="3827"/>
              </a:lnSpc>
            </a:pPr>
            <a:r>
              <a:rPr lang="es-ES" sz="3200" dirty="0">
                <a:solidFill>
                  <a:srgbClr val="5C4E3D"/>
                </a:solidFill>
                <a:latin typeface="Libre Baskerville" pitchFamily="34" charset="0"/>
                <a:ea typeface="Libre Baskerville" pitchFamily="34" charset="-122"/>
                <a:cs typeface="Libre Baskerville" pitchFamily="34" charset="-120"/>
              </a:rPr>
              <a:t>Tratamiento</a:t>
            </a:r>
            <a:r>
              <a:rPr lang="en-US" sz="3200" dirty="0">
                <a:solidFill>
                  <a:srgbClr val="5C4E3D"/>
                </a:solidFill>
                <a:latin typeface="Libre Baskerville" pitchFamily="34" charset="0"/>
                <a:ea typeface="Libre Baskerville" pitchFamily="34" charset="-122"/>
                <a:cs typeface="Libre Baskerville" pitchFamily="34" charset="-120"/>
              </a:rPr>
              <a:t> de pdf (</a:t>
            </a:r>
            <a:r>
              <a:rPr lang="es-ES" sz="3200" noProof="1">
                <a:solidFill>
                  <a:srgbClr val="5C4E3D"/>
                </a:solidFill>
                <a:latin typeface="Libre Baskerville" pitchFamily="34" charset="0"/>
                <a:ea typeface="Libre Baskerville" pitchFamily="34" charset="-122"/>
                <a:cs typeface="Libre Baskerville" pitchFamily="34" charset="-120"/>
              </a:rPr>
              <a:t>documentos</a:t>
            </a:r>
            <a:r>
              <a:rPr lang="en-US" sz="3200" dirty="0">
                <a:solidFill>
                  <a:srgbClr val="5C4E3D"/>
                </a:solidFill>
                <a:latin typeface="Libre Baskerville" pitchFamily="34" charset="0"/>
                <a:ea typeface="Libre Baskerville" pitchFamily="34" charset="-122"/>
                <a:cs typeface="Libre Baskerville" pitchFamily="34" charset="-120"/>
              </a:rPr>
              <a:t> </a:t>
            </a:r>
            <a:r>
              <a:rPr lang="es-ES" sz="3200" dirty="0">
                <a:solidFill>
                  <a:srgbClr val="5C4E3D"/>
                </a:solidFill>
                <a:latin typeface="Libre Baskerville" pitchFamily="34" charset="0"/>
                <a:ea typeface="Libre Baskerville" pitchFamily="34" charset="-122"/>
                <a:cs typeface="Libre Baskerville" pitchFamily="34" charset="-120"/>
              </a:rPr>
              <a:t>médicos</a:t>
            </a:r>
            <a:r>
              <a:rPr lang="en-US" sz="3200" dirty="0">
                <a:solidFill>
                  <a:srgbClr val="5C4E3D"/>
                </a:solidFill>
                <a:latin typeface="Libre Baskerville" pitchFamily="34" charset="0"/>
                <a:ea typeface="Libre Baskerville" pitchFamily="34" charset="-122"/>
                <a:cs typeface="Libre Baskerville" pitchFamily="34" charset="-120"/>
              </a:rPr>
              <a:t> de libre </a:t>
            </a:r>
            <a:r>
              <a:rPr lang="es-ES" sz="3200" dirty="0">
                <a:solidFill>
                  <a:srgbClr val="5C4E3D"/>
                </a:solidFill>
                <a:latin typeface="Libre Baskerville" pitchFamily="34" charset="0"/>
                <a:ea typeface="Libre Baskerville" pitchFamily="34" charset="-122"/>
                <a:cs typeface="Libre Baskerville" pitchFamily="34" charset="-120"/>
              </a:rPr>
              <a:t>distribución</a:t>
            </a:r>
            <a:r>
              <a:rPr lang="en-US" sz="3200" dirty="0">
                <a:solidFill>
                  <a:srgbClr val="5C4E3D"/>
                </a:solidFill>
                <a:latin typeface="Libre Baskerville" pitchFamily="34" charset="0"/>
                <a:ea typeface="Libre Baskerville" pitchFamily="34" charset="-122"/>
                <a:cs typeface="Libre Baskerville" pitchFamily="34" charset="-120"/>
              </a:rPr>
              <a:t>)</a:t>
            </a:r>
            <a:endParaRPr lang="en-US" sz="3200" dirty="0"/>
          </a:p>
          <a:p>
            <a:pPr marL="0" indent="0">
              <a:lnSpc>
                <a:spcPts val="3827"/>
              </a:lnSpc>
              <a:buNone/>
            </a:pPr>
            <a:endParaRPr lang="en-US" sz="3062" dirty="0"/>
          </a:p>
        </p:txBody>
      </p:sp>
      <p:sp>
        <p:nvSpPr>
          <p:cNvPr id="6" name="Shape 2"/>
          <p:cNvSpPr/>
          <p:nvPr/>
        </p:nvSpPr>
        <p:spPr>
          <a:xfrm>
            <a:off x="2645120" y="3246345"/>
            <a:ext cx="349925" cy="349925"/>
          </a:xfrm>
          <a:prstGeom prst="roundRect">
            <a:avLst>
              <a:gd name="adj" fmla="val 20002"/>
            </a:avLst>
          </a:prstGeom>
          <a:solidFill>
            <a:srgbClr val="F7EDD4"/>
          </a:solidFill>
          <a:ln w="7620">
            <a:solidFill>
              <a:srgbClr val="DDD3BA"/>
            </a:solidFill>
            <a:prstDash val="solid"/>
          </a:ln>
        </p:spPr>
        <p:txBody>
          <a:bodyPr/>
          <a:lstStyle/>
          <a:p>
            <a:endParaRPr lang="es-ES"/>
          </a:p>
        </p:txBody>
      </p:sp>
      <p:sp>
        <p:nvSpPr>
          <p:cNvPr id="7" name="Text 3"/>
          <p:cNvSpPr/>
          <p:nvPr/>
        </p:nvSpPr>
        <p:spPr>
          <a:xfrm>
            <a:off x="2768051" y="3245452"/>
            <a:ext cx="104061" cy="291703"/>
          </a:xfrm>
          <a:prstGeom prst="rect">
            <a:avLst/>
          </a:prstGeom>
          <a:noFill/>
          <a:ln/>
        </p:spPr>
        <p:txBody>
          <a:bodyPr wrap="none" rtlCol="0" anchor="t"/>
          <a:lstStyle/>
          <a:p>
            <a:pPr marL="0" indent="0" algn="ctr">
              <a:lnSpc>
                <a:spcPts val="2296"/>
              </a:lnSpc>
              <a:buNone/>
            </a:pPr>
            <a:r>
              <a:rPr lang="en-US" sz="1837" dirty="0">
                <a:latin typeface="Libre Baskerville" pitchFamily="34" charset="0"/>
                <a:ea typeface="Libre Baskerville" pitchFamily="34" charset="-122"/>
                <a:cs typeface="Libre Baskerville" pitchFamily="34" charset="-120"/>
              </a:rPr>
              <a:t>1</a:t>
            </a:r>
            <a:endParaRPr lang="en-US" sz="1837" dirty="0"/>
          </a:p>
        </p:txBody>
      </p:sp>
      <p:sp>
        <p:nvSpPr>
          <p:cNvPr id="10" name="Shape 6"/>
          <p:cNvSpPr/>
          <p:nvPr/>
        </p:nvSpPr>
        <p:spPr>
          <a:xfrm>
            <a:off x="6485573" y="3247492"/>
            <a:ext cx="349925" cy="349925"/>
          </a:xfrm>
          <a:prstGeom prst="roundRect">
            <a:avLst>
              <a:gd name="adj" fmla="val 20002"/>
            </a:avLst>
          </a:prstGeom>
          <a:solidFill>
            <a:srgbClr val="F7EDD4"/>
          </a:solidFill>
          <a:ln w="7620">
            <a:solidFill>
              <a:srgbClr val="DDD3BA"/>
            </a:solidFill>
            <a:prstDash val="solid"/>
          </a:ln>
        </p:spPr>
        <p:txBody>
          <a:bodyPr/>
          <a:lstStyle/>
          <a:p>
            <a:endParaRPr lang="es-ES"/>
          </a:p>
        </p:txBody>
      </p:sp>
      <p:sp>
        <p:nvSpPr>
          <p:cNvPr id="11" name="Text 7"/>
          <p:cNvSpPr/>
          <p:nvPr/>
        </p:nvSpPr>
        <p:spPr>
          <a:xfrm>
            <a:off x="6588681" y="3276544"/>
            <a:ext cx="143708" cy="291703"/>
          </a:xfrm>
          <a:prstGeom prst="rect">
            <a:avLst/>
          </a:prstGeom>
          <a:noFill/>
          <a:ln/>
        </p:spPr>
        <p:txBody>
          <a:bodyPr wrap="none" rtlCol="0" anchor="t"/>
          <a:lstStyle/>
          <a:p>
            <a:pPr marL="0" indent="0" algn="ctr">
              <a:lnSpc>
                <a:spcPts val="2296"/>
              </a:lnSpc>
              <a:buNone/>
            </a:pPr>
            <a:r>
              <a:rPr lang="en-US" sz="1837" dirty="0">
                <a:latin typeface="Libre Baskerville" pitchFamily="34" charset="0"/>
                <a:ea typeface="Libre Baskerville" pitchFamily="34" charset="-122"/>
                <a:cs typeface="Libre Baskerville" pitchFamily="34" charset="-120"/>
              </a:rPr>
              <a:t>2</a:t>
            </a:r>
            <a:endParaRPr lang="en-US" sz="1837" dirty="0"/>
          </a:p>
        </p:txBody>
      </p:sp>
      <p:sp>
        <p:nvSpPr>
          <p:cNvPr id="14" name="Shape 10"/>
          <p:cNvSpPr/>
          <p:nvPr/>
        </p:nvSpPr>
        <p:spPr>
          <a:xfrm>
            <a:off x="11145540" y="3236951"/>
            <a:ext cx="349925" cy="349925"/>
          </a:xfrm>
          <a:prstGeom prst="roundRect">
            <a:avLst>
              <a:gd name="adj" fmla="val 20002"/>
            </a:avLst>
          </a:prstGeom>
          <a:solidFill>
            <a:srgbClr val="F7EDD4"/>
          </a:solidFill>
          <a:ln w="7620">
            <a:solidFill>
              <a:srgbClr val="DDD3BA"/>
            </a:solidFill>
            <a:prstDash val="solid"/>
          </a:ln>
        </p:spPr>
        <p:txBody>
          <a:bodyPr/>
          <a:lstStyle/>
          <a:p>
            <a:endParaRPr lang="es-ES"/>
          </a:p>
        </p:txBody>
      </p:sp>
      <p:sp>
        <p:nvSpPr>
          <p:cNvPr id="15" name="Text 11"/>
          <p:cNvSpPr/>
          <p:nvPr/>
        </p:nvSpPr>
        <p:spPr>
          <a:xfrm>
            <a:off x="11248648" y="3266003"/>
            <a:ext cx="143708" cy="291703"/>
          </a:xfrm>
          <a:prstGeom prst="rect">
            <a:avLst/>
          </a:prstGeom>
          <a:noFill/>
          <a:ln/>
        </p:spPr>
        <p:txBody>
          <a:bodyPr wrap="none" rtlCol="0" anchor="t"/>
          <a:lstStyle/>
          <a:p>
            <a:pPr marL="0" indent="0" algn="ctr">
              <a:lnSpc>
                <a:spcPts val="2296"/>
              </a:lnSpc>
              <a:buNone/>
            </a:pPr>
            <a:r>
              <a:rPr lang="en-US" sz="1837" dirty="0">
                <a:latin typeface="Libre Baskerville" pitchFamily="34" charset="0"/>
                <a:ea typeface="Libre Baskerville" pitchFamily="34" charset="-122"/>
                <a:cs typeface="Libre Baskerville" pitchFamily="34" charset="-120"/>
              </a:rPr>
              <a:t>3</a:t>
            </a:r>
            <a:endParaRPr lang="en-US" sz="1837" dirty="0"/>
          </a:p>
        </p:txBody>
      </p:sp>
      <p:sp>
        <p:nvSpPr>
          <p:cNvPr id="19" name="Text 15"/>
          <p:cNvSpPr/>
          <p:nvPr/>
        </p:nvSpPr>
        <p:spPr>
          <a:xfrm>
            <a:off x="1021285" y="3857450"/>
            <a:ext cx="3597592" cy="1263552"/>
          </a:xfrm>
          <a:prstGeom prst="rect">
            <a:avLst/>
          </a:prstGeom>
          <a:noFill/>
          <a:ln/>
        </p:spPr>
        <p:txBody>
          <a:bodyPr wrap="square" rtlCol="0" anchor="t"/>
          <a:lstStyle/>
          <a:p>
            <a:pPr algn="l">
              <a:lnSpc>
                <a:spcPct val="150000"/>
              </a:lnSpc>
              <a:buSzPct val="100000"/>
            </a:pPr>
            <a:r>
              <a:rPr lang="en-US" sz="1750" b="1" dirty="0">
                <a:latin typeface="DM Sans" pitchFamily="2" charset="0"/>
                <a:ea typeface="DM Sans" pitchFamily="34" charset="-122"/>
                <a:cs typeface="DM Sans" pitchFamily="34" charset="-120"/>
              </a:rPr>
              <a:t>Función </a:t>
            </a:r>
            <a:r>
              <a:rPr lang="en-US" sz="1750" dirty="0">
                <a:highlight>
                  <a:srgbClr val="FBF6EA"/>
                </a:highlight>
                <a:latin typeface="DM Sans" pitchFamily="2" charset="0"/>
                <a:ea typeface="Consolas" pitchFamily="34" charset="-122"/>
                <a:cs typeface="Consolas" pitchFamily="34" charset="-120"/>
              </a:rPr>
              <a:t>load_and_split_pdf</a:t>
            </a:r>
            <a:r>
              <a:rPr lang="en-US" sz="1750" dirty="0">
                <a:latin typeface="DM Sans" pitchFamily="2" charset="0"/>
                <a:ea typeface="DM Sans" pitchFamily="34" charset="-122"/>
                <a:cs typeface="DM Sans" pitchFamily="34" charset="-120"/>
              </a:rPr>
              <a:t>: Carga y divide el PDF en fragmentos manejables.</a:t>
            </a:r>
            <a:endParaRPr lang="en-US" sz="1750" dirty="0">
              <a:latin typeface="DM Sans" pitchFamily="2" charset="0"/>
            </a:endParaRPr>
          </a:p>
        </p:txBody>
      </p:sp>
      <p:sp>
        <p:nvSpPr>
          <p:cNvPr id="20" name="Text 16"/>
          <p:cNvSpPr/>
          <p:nvPr/>
        </p:nvSpPr>
        <p:spPr>
          <a:xfrm>
            <a:off x="4861739" y="3780338"/>
            <a:ext cx="3597592" cy="1166099"/>
          </a:xfrm>
          <a:prstGeom prst="rect">
            <a:avLst/>
          </a:prstGeom>
          <a:noFill/>
          <a:ln/>
        </p:spPr>
        <p:txBody>
          <a:bodyPr wrap="square" rtlCol="0" anchor="t"/>
          <a:lstStyle/>
          <a:p>
            <a:pPr algn="l">
              <a:lnSpc>
                <a:spcPct val="150000"/>
              </a:lnSpc>
              <a:buSzPct val="100000"/>
            </a:pPr>
            <a:r>
              <a:rPr lang="en-US" sz="1750" b="1" dirty="0">
                <a:latin typeface="DM Sans" pitchFamily="2" charset="0"/>
                <a:ea typeface="DM Sans" pitchFamily="34" charset="-122"/>
                <a:cs typeface="DM Sans" pitchFamily="34" charset="-120"/>
              </a:rPr>
              <a:t>Función </a:t>
            </a:r>
            <a:r>
              <a:rPr lang="en-US" sz="1750" dirty="0">
                <a:highlight>
                  <a:srgbClr val="FBF6EA"/>
                </a:highlight>
                <a:latin typeface="DM Sans" pitchFamily="2" charset="0"/>
                <a:ea typeface="Consolas" pitchFamily="34" charset="-122"/>
                <a:cs typeface="Consolas" pitchFamily="34" charset="-120"/>
              </a:rPr>
              <a:t>vectorize_and_store</a:t>
            </a:r>
            <a:r>
              <a:rPr lang="en-US" sz="1750" dirty="0">
                <a:latin typeface="DM Sans" pitchFamily="2" charset="0"/>
                <a:ea typeface="DM Sans" pitchFamily="34" charset="-122"/>
                <a:cs typeface="DM Sans" pitchFamily="34" charset="-120"/>
              </a:rPr>
              <a:t>: Vectoriza los fragmentos de los documentos.</a:t>
            </a:r>
            <a:endParaRPr lang="en-US" sz="1750" dirty="0">
              <a:latin typeface="DM Sans" pitchFamily="2" charset="0"/>
            </a:endParaRPr>
          </a:p>
        </p:txBody>
      </p:sp>
      <p:sp>
        <p:nvSpPr>
          <p:cNvPr id="21" name="Text 17"/>
          <p:cNvSpPr/>
          <p:nvPr/>
        </p:nvSpPr>
        <p:spPr>
          <a:xfrm>
            <a:off x="9091444" y="3780338"/>
            <a:ext cx="4601823" cy="1263552"/>
          </a:xfrm>
          <a:prstGeom prst="rect">
            <a:avLst/>
          </a:prstGeom>
          <a:noFill/>
          <a:ln/>
        </p:spPr>
        <p:txBody>
          <a:bodyPr wrap="square" rtlCol="0" anchor="t"/>
          <a:lstStyle/>
          <a:p>
            <a:pPr algn="l">
              <a:lnSpc>
                <a:spcPct val="150000"/>
              </a:lnSpc>
              <a:buSzPct val="100000"/>
            </a:pPr>
            <a:r>
              <a:rPr lang="en-US" sz="1750" b="1" dirty="0">
                <a:latin typeface="DM Sans" pitchFamily="2" charset="0"/>
                <a:ea typeface="DM Sans" pitchFamily="34" charset="-122"/>
                <a:cs typeface="DM Sans" pitchFamily="34" charset="-120"/>
              </a:rPr>
              <a:t>Función </a:t>
            </a:r>
            <a:r>
              <a:rPr lang="en-US" sz="1750" dirty="0">
                <a:highlight>
                  <a:srgbClr val="FBF6EA"/>
                </a:highlight>
                <a:latin typeface="DM Sans" pitchFamily="2" charset="0"/>
                <a:ea typeface="Consolas" pitchFamily="34" charset="-122"/>
                <a:cs typeface="Consolas" pitchFamily="34" charset="-120"/>
              </a:rPr>
              <a:t>load_documents_and_vectors</a:t>
            </a:r>
            <a:r>
              <a:rPr lang="en-US" sz="1750" dirty="0">
                <a:latin typeface="DM Sans" pitchFamily="2" charset="0"/>
                <a:ea typeface="DM Sans" pitchFamily="34" charset="-122"/>
                <a:cs typeface="DM Sans" pitchFamily="34" charset="-120"/>
              </a:rPr>
              <a:t>: Carga y vectoriza el PDF </a:t>
            </a:r>
            <a:r>
              <a:rPr lang="es-ES" sz="1750" dirty="0">
                <a:latin typeface="DM Sans" pitchFamily="2" charset="0"/>
                <a:ea typeface="DM Sans" pitchFamily="34" charset="-122"/>
                <a:cs typeface="DM Sans" pitchFamily="34" charset="-120"/>
              </a:rPr>
              <a:t>una</a:t>
            </a:r>
            <a:r>
              <a:rPr lang="en-US" sz="1750" dirty="0">
                <a:latin typeface="DM Sans" pitchFamily="2" charset="0"/>
                <a:ea typeface="DM Sans" pitchFamily="34" charset="-122"/>
                <a:cs typeface="DM Sans" pitchFamily="34" charset="-120"/>
              </a:rPr>
              <a:t> sola vez, cacheando los vectores.</a:t>
            </a:r>
            <a:endParaRPr lang="en-US" sz="1750" dirty="0">
              <a:latin typeface="DM Sans" pitchFamily="2" charset="0"/>
            </a:endParaRPr>
          </a:p>
        </p:txBody>
      </p:sp>
      <p:sp>
        <p:nvSpPr>
          <p:cNvPr id="25" name="Text 20"/>
          <p:cNvSpPr/>
          <p:nvPr/>
        </p:nvSpPr>
        <p:spPr>
          <a:xfrm>
            <a:off x="7512487" y="10323552"/>
            <a:ext cx="3504367" cy="233243"/>
          </a:xfrm>
          <a:prstGeom prst="rect">
            <a:avLst/>
          </a:prstGeom>
          <a:noFill/>
          <a:ln/>
        </p:spPr>
        <p:txBody>
          <a:bodyPr wrap="none" rtlCol="0" anchor="t"/>
          <a:lstStyle/>
          <a:p>
            <a:pPr marL="0" indent="0">
              <a:lnSpc>
                <a:spcPts val="1837"/>
              </a:lnSpc>
              <a:buNone/>
            </a:pPr>
            <a:endParaRPr lang="en-US" sz="1225" dirty="0"/>
          </a:p>
        </p:txBody>
      </p:sp>
      <p:sp>
        <p:nvSpPr>
          <p:cNvPr id="8" name="Shape 2">
            <a:extLst>
              <a:ext uri="{FF2B5EF4-FFF2-40B4-BE49-F238E27FC236}">
                <a16:creationId xmlns:a16="http://schemas.microsoft.com/office/drawing/2014/main" id="{D8577071-B87A-2E08-03BD-23B3C829B585}"/>
              </a:ext>
            </a:extLst>
          </p:cNvPr>
          <p:cNvSpPr/>
          <p:nvPr/>
        </p:nvSpPr>
        <p:spPr>
          <a:xfrm>
            <a:off x="2645120" y="5383968"/>
            <a:ext cx="349925" cy="349925"/>
          </a:xfrm>
          <a:prstGeom prst="roundRect">
            <a:avLst>
              <a:gd name="adj" fmla="val 20002"/>
            </a:avLst>
          </a:prstGeom>
          <a:solidFill>
            <a:srgbClr val="F7EDD4"/>
          </a:solidFill>
          <a:ln w="7620">
            <a:solidFill>
              <a:srgbClr val="DDD3BA"/>
            </a:solidFill>
            <a:prstDash val="solid"/>
          </a:ln>
        </p:spPr>
        <p:txBody>
          <a:bodyPr/>
          <a:lstStyle/>
          <a:p>
            <a:endParaRPr lang="es-ES"/>
          </a:p>
        </p:txBody>
      </p:sp>
      <p:sp>
        <p:nvSpPr>
          <p:cNvPr id="9" name="Text 3">
            <a:extLst>
              <a:ext uri="{FF2B5EF4-FFF2-40B4-BE49-F238E27FC236}">
                <a16:creationId xmlns:a16="http://schemas.microsoft.com/office/drawing/2014/main" id="{55C53DA2-F5D7-3CB4-C7D2-B13E9069CBC7}"/>
              </a:ext>
            </a:extLst>
          </p:cNvPr>
          <p:cNvSpPr/>
          <p:nvPr/>
        </p:nvSpPr>
        <p:spPr>
          <a:xfrm>
            <a:off x="2768051" y="5383075"/>
            <a:ext cx="104061" cy="291703"/>
          </a:xfrm>
          <a:prstGeom prst="rect">
            <a:avLst/>
          </a:prstGeom>
          <a:noFill/>
          <a:ln/>
        </p:spPr>
        <p:txBody>
          <a:bodyPr wrap="none" rtlCol="0" anchor="t"/>
          <a:lstStyle/>
          <a:p>
            <a:pPr marL="0" indent="0" algn="ctr">
              <a:lnSpc>
                <a:spcPts val="2296"/>
              </a:lnSpc>
              <a:buNone/>
            </a:pPr>
            <a:r>
              <a:rPr lang="en-US" sz="1837" dirty="0">
                <a:latin typeface="Libre Baskerville" pitchFamily="34" charset="0"/>
                <a:ea typeface="Libre Baskerville" pitchFamily="34" charset="-122"/>
                <a:cs typeface="Libre Baskerville" pitchFamily="34" charset="-120"/>
              </a:rPr>
              <a:t>4</a:t>
            </a:r>
            <a:endParaRPr lang="en-US" sz="1837" dirty="0"/>
          </a:p>
        </p:txBody>
      </p:sp>
      <p:sp>
        <p:nvSpPr>
          <p:cNvPr id="12" name="Text 15">
            <a:extLst>
              <a:ext uri="{FF2B5EF4-FFF2-40B4-BE49-F238E27FC236}">
                <a16:creationId xmlns:a16="http://schemas.microsoft.com/office/drawing/2014/main" id="{20944A26-9A43-34AD-42E3-20DFF9E69626}"/>
              </a:ext>
            </a:extLst>
          </p:cNvPr>
          <p:cNvSpPr/>
          <p:nvPr/>
        </p:nvSpPr>
        <p:spPr>
          <a:xfrm>
            <a:off x="1021285" y="5925312"/>
            <a:ext cx="4422370" cy="1683040"/>
          </a:xfrm>
          <a:prstGeom prst="rect">
            <a:avLst/>
          </a:prstGeom>
          <a:noFill/>
          <a:ln/>
        </p:spPr>
        <p:txBody>
          <a:bodyPr wrap="square" rtlCol="0" anchor="t"/>
          <a:lstStyle/>
          <a:p>
            <a:pPr algn="l">
              <a:lnSpc>
                <a:spcPct val="150000"/>
              </a:lnSpc>
              <a:buSzPct val="100000"/>
            </a:pPr>
            <a:r>
              <a:rPr lang="es-ES" sz="1800" b="1">
                <a:latin typeface="DM Sans" pitchFamily="34" charset="0"/>
                <a:ea typeface="DM Sans" pitchFamily="34" charset="-122"/>
                <a:cs typeface="DM Sans" pitchFamily="34" charset="-120"/>
              </a:rPr>
              <a:t>Evento </a:t>
            </a:r>
            <a:r>
              <a:rPr lang="es-ES" sz="1800">
                <a:highlight>
                  <a:srgbClr val="FBF6EA"/>
                </a:highlight>
                <a:latin typeface="Consolas" pitchFamily="34" charset="0"/>
                <a:ea typeface="Consolas" pitchFamily="34" charset="-122"/>
                <a:cs typeface="Consolas" pitchFamily="34" charset="-120"/>
              </a:rPr>
              <a:t>startup</a:t>
            </a:r>
            <a:r>
              <a:rPr lang="es-ES" sz="1800">
                <a:latin typeface="DM Sans" pitchFamily="34" charset="0"/>
                <a:ea typeface="DM Sans" pitchFamily="34" charset="-122"/>
                <a:cs typeface="DM Sans" pitchFamily="34" charset="-120"/>
              </a:rPr>
              <a:t>: Llama a </a:t>
            </a:r>
            <a:r>
              <a:rPr lang="es-ES" sz="1800" dirty="0" err="1">
                <a:highlight>
                  <a:srgbClr val="FBF6EA"/>
                </a:highlight>
                <a:latin typeface="Consolas" pitchFamily="34" charset="0"/>
                <a:ea typeface="Consolas" pitchFamily="34" charset="-122"/>
                <a:cs typeface="Consolas" pitchFamily="34" charset="-120"/>
              </a:rPr>
              <a:t>load_documents_and_vectors</a:t>
            </a:r>
            <a:r>
              <a:rPr lang="es-ES" sz="1800" dirty="0">
                <a:latin typeface="DM Sans" pitchFamily="34" charset="0"/>
                <a:ea typeface="DM Sans" pitchFamily="34" charset="-122"/>
                <a:cs typeface="DM Sans" pitchFamily="34" charset="-120"/>
              </a:rPr>
              <a:t> para cargar y vectorizar el libro médico al iniciar la aplicación</a:t>
            </a:r>
            <a:endParaRPr lang="es-ES" sz="1750" dirty="0">
              <a:latin typeface="DM Sans" pitchFamily="2" charset="0"/>
            </a:endParaRPr>
          </a:p>
        </p:txBody>
      </p:sp>
      <p:sp>
        <p:nvSpPr>
          <p:cNvPr id="17" name="Shape 2">
            <a:extLst>
              <a:ext uri="{FF2B5EF4-FFF2-40B4-BE49-F238E27FC236}">
                <a16:creationId xmlns:a16="http://schemas.microsoft.com/office/drawing/2014/main" id="{7A2D9801-D50E-1BF1-277F-E75D64144CF9}"/>
              </a:ext>
            </a:extLst>
          </p:cNvPr>
          <p:cNvSpPr/>
          <p:nvPr/>
        </p:nvSpPr>
        <p:spPr>
          <a:xfrm>
            <a:off x="6999871" y="5739630"/>
            <a:ext cx="6074312" cy="2211567"/>
          </a:xfrm>
          <a:prstGeom prst="roundRect">
            <a:avLst>
              <a:gd name="adj" fmla="val 20002"/>
            </a:avLst>
          </a:prstGeom>
          <a:solidFill>
            <a:srgbClr val="F7EDD4"/>
          </a:solidFill>
          <a:ln w="7620">
            <a:solidFill>
              <a:srgbClr val="DDD3BA"/>
            </a:solidFill>
            <a:prstDash val="solid"/>
          </a:ln>
        </p:spPr>
        <p:txBody>
          <a:bodyPr/>
          <a:lstStyle/>
          <a:p>
            <a:endParaRPr lang="es-ES"/>
          </a:p>
        </p:txBody>
      </p:sp>
      <p:sp>
        <p:nvSpPr>
          <p:cNvPr id="23" name="Text 19"/>
          <p:cNvSpPr/>
          <p:nvPr/>
        </p:nvSpPr>
        <p:spPr>
          <a:xfrm>
            <a:off x="7563196" y="5977475"/>
            <a:ext cx="5249352" cy="1623911"/>
          </a:xfrm>
          <a:prstGeom prst="rect">
            <a:avLst/>
          </a:prstGeom>
          <a:noFill/>
          <a:ln/>
        </p:spPr>
        <p:txBody>
          <a:bodyPr wrap="square" rtlCol="0" anchor="t"/>
          <a:lstStyle/>
          <a:p>
            <a:pPr marL="0" indent="0">
              <a:lnSpc>
                <a:spcPct val="150000"/>
              </a:lnSpc>
              <a:buNone/>
            </a:pPr>
            <a:r>
              <a:rPr lang="en-US" sz="1750" dirty="0">
                <a:latin typeface="DM Sans" pitchFamily="34" charset="0"/>
                <a:ea typeface="DM Sans" pitchFamily="34" charset="-122"/>
                <a:cs typeface="DM Sans" pitchFamily="34" charset="-120"/>
              </a:rPr>
              <a:t>Esto asegura que </a:t>
            </a:r>
            <a:r>
              <a:rPr lang="en-US" sz="1750" dirty="0" err="1">
                <a:latin typeface="DM Sans" pitchFamily="34" charset="0"/>
                <a:ea typeface="DM Sans" pitchFamily="34" charset="-122"/>
                <a:cs typeface="DM Sans" pitchFamily="34" charset="-120"/>
              </a:rPr>
              <a:t>el</a:t>
            </a:r>
            <a:r>
              <a:rPr lang="en-US" sz="1750" dirty="0">
                <a:latin typeface="DM Sans" pitchFamily="34" charset="0"/>
                <a:ea typeface="DM Sans" pitchFamily="34" charset="-122"/>
                <a:cs typeface="DM Sans" pitchFamily="34" charset="-120"/>
              </a:rPr>
              <a:t> pdf, </a:t>
            </a:r>
            <a:r>
              <a:rPr lang="en-US" sz="1750" dirty="0" err="1">
                <a:latin typeface="DM Sans" pitchFamily="34" charset="0"/>
                <a:ea typeface="DM Sans" pitchFamily="34" charset="-122"/>
                <a:cs typeface="DM Sans" pitchFamily="34" charset="-120"/>
              </a:rPr>
              <a:t>aún</a:t>
            </a:r>
            <a:r>
              <a:rPr lang="en-US" sz="1750" dirty="0">
                <a:latin typeface="DM Sans" pitchFamily="34" charset="0"/>
                <a:ea typeface="DM Sans" pitchFamily="34" charset="-122"/>
                <a:cs typeface="DM Sans" pitchFamily="34" charset="-120"/>
              </a:rPr>
              <a:t> de </a:t>
            </a:r>
            <a:r>
              <a:rPr lang="en-US" sz="1750" dirty="0" err="1">
                <a:latin typeface="DM Sans" pitchFamily="34" charset="0"/>
                <a:ea typeface="DM Sans" pitchFamily="34" charset="-122"/>
                <a:cs typeface="DM Sans" pitchFamily="34" charset="-120"/>
              </a:rPr>
              <a:t>longitud</a:t>
            </a:r>
            <a:r>
              <a:rPr lang="en-US" sz="1750" dirty="0">
                <a:latin typeface="DM Sans" pitchFamily="34" charset="0"/>
                <a:ea typeface="DM Sans" pitchFamily="34" charset="-122"/>
                <a:cs typeface="DM Sans" pitchFamily="34" charset="-120"/>
              </a:rPr>
              <a:t> </a:t>
            </a:r>
            <a:r>
              <a:rPr lang="en-US" sz="1750" dirty="0" err="1">
                <a:latin typeface="DM Sans" pitchFamily="34" charset="0"/>
                <a:ea typeface="DM Sans" pitchFamily="34" charset="-122"/>
                <a:cs typeface="DM Sans" pitchFamily="34" charset="-120"/>
              </a:rPr>
              <a:t>elevada</a:t>
            </a:r>
            <a:r>
              <a:rPr lang="en-US" sz="1750" dirty="0">
                <a:latin typeface="DM Sans" pitchFamily="34" charset="0"/>
                <a:ea typeface="DM Sans" pitchFamily="34" charset="-122"/>
                <a:cs typeface="DM Sans" pitchFamily="34" charset="-120"/>
              </a:rPr>
              <a:t>, se procese eficientemente y esté disponible para consultas rápidas sin necesidad de recargarlo repetidamente.</a:t>
            </a:r>
            <a:endParaRPr lang="en-US" sz="1750" dirty="0"/>
          </a:p>
        </p:txBody>
      </p:sp>
      <p:sp>
        <p:nvSpPr>
          <p:cNvPr id="26" name="Text 15">
            <a:extLst>
              <a:ext uri="{FF2B5EF4-FFF2-40B4-BE49-F238E27FC236}">
                <a16:creationId xmlns:a16="http://schemas.microsoft.com/office/drawing/2014/main" id="{4F066D15-F91E-EFD9-F451-87D67F42081D}"/>
              </a:ext>
            </a:extLst>
          </p:cNvPr>
          <p:cNvSpPr/>
          <p:nvPr/>
        </p:nvSpPr>
        <p:spPr>
          <a:xfrm>
            <a:off x="293741" y="2327494"/>
            <a:ext cx="205383" cy="416481"/>
          </a:xfrm>
          <a:prstGeom prst="rect">
            <a:avLst/>
          </a:prstGeom>
          <a:noFill/>
          <a:ln/>
        </p:spPr>
        <p:txBody>
          <a:bodyPr wrap="none" rtlCol="0" anchor="t"/>
          <a:lstStyle/>
          <a:p>
            <a:pPr marL="0" indent="0" algn="ctr">
              <a:lnSpc>
                <a:spcPts val="3281"/>
              </a:lnSpc>
              <a:buNone/>
            </a:pPr>
            <a:endParaRPr lang="en-US" sz="2624" dirty="0"/>
          </a:p>
        </p:txBody>
      </p:sp>
      <p:sp>
        <p:nvSpPr>
          <p:cNvPr id="13" name="Shape 2">
            <a:extLst>
              <a:ext uri="{FF2B5EF4-FFF2-40B4-BE49-F238E27FC236}">
                <a16:creationId xmlns:a16="http://schemas.microsoft.com/office/drawing/2014/main" id="{B886CFA0-D56B-148F-197A-3F123E748CB1}"/>
              </a:ext>
            </a:extLst>
          </p:cNvPr>
          <p:cNvSpPr/>
          <p:nvPr/>
        </p:nvSpPr>
        <p:spPr>
          <a:xfrm>
            <a:off x="-1" y="0"/>
            <a:ext cx="14630400" cy="805543"/>
          </a:xfrm>
          <a:prstGeom prst="roundRect">
            <a:avLst>
              <a:gd name="adj" fmla="val 3680"/>
            </a:avLst>
          </a:prstGeom>
          <a:solidFill>
            <a:schemeClr val="accent2">
              <a:lumMod val="20000"/>
              <a:lumOff val="80000"/>
            </a:schemeClr>
          </a:solidFill>
          <a:ln w="7620">
            <a:solidFill>
              <a:srgbClr val="DDD3BA"/>
            </a:solidFill>
            <a:prstDash val="solid"/>
          </a:ln>
        </p:spPr>
        <p:txBody>
          <a:bodyPr/>
          <a:lstStyle/>
          <a:p>
            <a:endParaRPr lang="es-ES"/>
          </a:p>
        </p:txBody>
      </p:sp>
      <p:sp>
        <p:nvSpPr>
          <p:cNvPr id="16" name="Title 1">
            <a:extLst>
              <a:ext uri="{FF2B5EF4-FFF2-40B4-BE49-F238E27FC236}">
                <a16:creationId xmlns:a16="http://schemas.microsoft.com/office/drawing/2014/main" id="{22FF85F4-015F-47EF-26BC-BBF2C47FC1A5}"/>
              </a:ext>
            </a:extLst>
          </p:cNvPr>
          <p:cNvSpPr txBox="1">
            <a:spLocks noChangeArrowheads="1"/>
          </p:cNvSpPr>
          <p:nvPr/>
        </p:nvSpPr>
        <p:spPr bwMode="auto">
          <a:xfrm>
            <a:off x="171409"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3. Metodología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txBody>
          <a:bodyPr/>
          <a:lstStyle/>
          <a:p>
            <a:endParaRPr lang="es-ES"/>
          </a:p>
        </p:txBody>
      </p:sp>
      <p:pic>
        <p:nvPicPr>
          <p:cNvPr id="4" name="Image 1" descr="preencoded.png"/>
          <p:cNvPicPr>
            <a:picLocks noChangeAspect="1"/>
          </p:cNvPicPr>
          <p:nvPr/>
        </p:nvPicPr>
        <p:blipFill>
          <a:blip r:embed="rId4"/>
          <a:stretch>
            <a:fillRect/>
          </a:stretch>
        </p:blipFill>
        <p:spPr>
          <a:xfrm>
            <a:off x="0" y="1610144"/>
            <a:ext cx="3657600" cy="8229600"/>
          </a:xfrm>
          <a:prstGeom prst="rect">
            <a:avLst/>
          </a:prstGeom>
        </p:spPr>
      </p:pic>
      <p:sp>
        <p:nvSpPr>
          <p:cNvPr id="5" name="Text 1"/>
          <p:cNvSpPr/>
          <p:nvPr/>
        </p:nvSpPr>
        <p:spPr>
          <a:xfrm>
            <a:off x="4379713" y="1407508"/>
            <a:ext cx="9902344" cy="2083118"/>
          </a:xfrm>
          <a:prstGeom prst="rect">
            <a:avLst/>
          </a:prstGeom>
          <a:noFill/>
          <a:ln/>
        </p:spPr>
        <p:txBody>
          <a:bodyPr wrap="square" rtlCol="0" anchor="t"/>
          <a:lstStyle/>
          <a:p>
            <a:pPr marL="0" indent="0">
              <a:lnSpc>
                <a:spcPts val="5468"/>
              </a:lnSpc>
              <a:buNone/>
            </a:pPr>
            <a:r>
              <a:rPr lang="en-US" sz="3600" dirty="0">
                <a:solidFill>
                  <a:srgbClr val="5C4E3D"/>
                </a:solidFill>
                <a:latin typeface="Libre Baskerville" pitchFamily="34" charset="0"/>
                <a:ea typeface="Libre Baskerville" pitchFamily="34" charset="-122"/>
                <a:cs typeface="Libre Baskerville" pitchFamily="34" charset="-120"/>
              </a:rPr>
              <a:t>Definición del Agente Personalizado (custom_agent.py)</a:t>
            </a:r>
            <a:endParaRPr lang="en-US" sz="3600" dirty="0"/>
          </a:p>
        </p:txBody>
      </p:sp>
      <p:sp>
        <p:nvSpPr>
          <p:cNvPr id="6" name="Shape 2"/>
          <p:cNvSpPr/>
          <p:nvPr/>
        </p:nvSpPr>
        <p:spPr>
          <a:xfrm>
            <a:off x="4490799" y="4142184"/>
            <a:ext cx="4542115" cy="2361605"/>
          </a:xfrm>
          <a:prstGeom prst="roundRect">
            <a:avLst>
              <a:gd name="adj" fmla="val 4234"/>
            </a:avLst>
          </a:prstGeom>
          <a:solidFill>
            <a:srgbClr val="F7EDD4"/>
          </a:solidFill>
          <a:ln w="7620">
            <a:solidFill>
              <a:srgbClr val="DDD3BA"/>
            </a:solidFill>
            <a:prstDash val="solid"/>
          </a:ln>
        </p:spPr>
        <p:txBody>
          <a:bodyPr/>
          <a:lstStyle/>
          <a:p>
            <a:endParaRPr lang="es-ES"/>
          </a:p>
        </p:txBody>
      </p:sp>
      <p:sp>
        <p:nvSpPr>
          <p:cNvPr id="7" name="Text 3"/>
          <p:cNvSpPr/>
          <p:nvPr/>
        </p:nvSpPr>
        <p:spPr>
          <a:xfrm>
            <a:off x="4720590" y="4371975"/>
            <a:ext cx="2785467" cy="347186"/>
          </a:xfrm>
          <a:prstGeom prst="rect">
            <a:avLst/>
          </a:prstGeom>
          <a:noFill/>
          <a:ln/>
        </p:spPr>
        <p:txBody>
          <a:bodyPr wrap="none" rtlCol="0" anchor="t"/>
          <a:lstStyle/>
          <a:p>
            <a:pPr marL="0" indent="0">
              <a:lnSpc>
                <a:spcPts val="2734"/>
              </a:lnSpc>
              <a:buNone/>
            </a:pPr>
            <a:r>
              <a:rPr lang="en-US" sz="2187" dirty="0">
                <a:latin typeface="Libre Baskerville" pitchFamily="34" charset="0"/>
                <a:ea typeface="Libre Baskerville" pitchFamily="34" charset="-122"/>
                <a:cs typeface="Libre Baskerville" pitchFamily="34" charset="-120"/>
              </a:rPr>
              <a:t>Clase CustomAgent</a:t>
            </a:r>
            <a:endParaRPr lang="en-US" sz="2187" dirty="0"/>
          </a:p>
        </p:txBody>
      </p:sp>
      <p:sp>
        <p:nvSpPr>
          <p:cNvPr id="8" name="Text 4"/>
          <p:cNvSpPr/>
          <p:nvPr/>
        </p:nvSpPr>
        <p:spPr>
          <a:xfrm>
            <a:off x="4720590" y="4852392"/>
            <a:ext cx="4082534" cy="710803"/>
          </a:xfrm>
          <a:prstGeom prst="rect">
            <a:avLst/>
          </a:prstGeom>
          <a:noFill/>
          <a:ln/>
        </p:spPr>
        <p:txBody>
          <a:bodyPr wrap="square" rtlCol="0" anchor="t"/>
          <a:lstStyle/>
          <a:p>
            <a:pPr marL="0" indent="0">
              <a:lnSpc>
                <a:spcPts val="2799"/>
              </a:lnSpc>
              <a:buNone/>
            </a:pPr>
            <a:r>
              <a:rPr lang="en-US" sz="1750" dirty="0">
                <a:latin typeface="DM Sans" pitchFamily="34" charset="0"/>
                <a:ea typeface="DM Sans" pitchFamily="34" charset="-122"/>
                <a:cs typeface="DM Sans" pitchFamily="34" charset="-120"/>
              </a:rPr>
              <a:t>Se define la clase CustomAgent que hereda de LLMSingleActionAgent.</a:t>
            </a:r>
            <a:endParaRPr lang="en-US" sz="1750" dirty="0"/>
          </a:p>
        </p:txBody>
      </p:sp>
      <p:sp>
        <p:nvSpPr>
          <p:cNvPr id="9" name="Shape 5"/>
          <p:cNvSpPr/>
          <p:nvPr/>
        </p:nvSpPr>
        <p:spPr>
          <a:xfrm>
            <a:off x="9255085" y="4142184"/>
            <a:ext cx="4542115" cy="2361605"/>
          </a:xfrm>
          <a:prstGeom prst="roundRect">
            <a:avLst>
              <a:gd name="adj" fmla="val 4234"/>
            </a:avLst>
          </a:prstGeom>
          <a:solidFill>
            <a:srgbClr val="F7EDD4"/>
          </a:solidFill>
          <a:ln w="7620">
            <a:solidFill>
              <a:srgbClr val="DDD3BA"/>
            </a:solidFill>
            <a:prstDash val="solid"/>
          </a:ln>
        </p:spPr>
        <p:txBody>
          <a:bodyPr/>
          <a:lstStyle/>
          <a:p>
            <a:endParaRPr lang="es-ES"/>
          </a:p>
        </p:txBody>
      </p:sp>
      <p:sp>
        <p:nvSpPr>
          <p:cNvPr id="10" name="Text 6"/>
          <p:cNvSpPr/>
          <p:nvPr/>
        </p:nvSpPr>
        <p:spPr>
          <a:xfrm>
            <a:off x="9484876" y="4371975"/>
            <a:ext cx="3841671" cy="347186"/>
          </a:xfrm>
          <a:prstGeom prst="rect">
            <a:avLst/>
          </a:prstGeom>
          <a:noFill/>
          <a:ln/>
        </p:spPr>
        <p:txBody>
          <a:bodyPr wrap="none" rtlCol="0" anchor="t"/>
          <a:lstStyle/>
          <a:p>
            <a:pPr marL="0" indent="0">
              <a:lnSpc>
                <a:spcPts val="2734"/>
              </a:lnSpc>
              <a:buNone/>
            </a:pPr>
            <a:r>
              <a:rPr lang="en-US" sz="2187" dirty="0">
                <a:latin typeface="Libre Baskerville" pitchFamily="34" charset="0"/>
                <a:ea typeface="Libre Baskerville" pitchFamily="34" charset="-122"/>
                <a:cs typeface="Libre Baskerville" pitchFamily="34" charset="-120"/>
              </a:rPr>
              <a:t>Métodos input_keys y plan</a:t>
            </a:r>
            <a:endParaRPr lang="en-US" sz="2187" dirty="0"/>
          </a:p>
        </p:txBody>
      </p:sp>
      <p:sp>
        <p:nvSpPr>
          <p:cNvPr id="11" name="Text 7"/>
          <p:cNvSpPr/>
          <p:nvPr/>
        </p:nvSpPr>
        <p:spPr>
          <a:xfrm>
            <a:off x="9484876" y="4852392"/>
            <a:ext cx="4082534" cy="1421606"/>
          </a:xfrm>
          <a:prstGeom prst="rect">
            <a:avLst/>
          </a:prstGeom>
          <a:noFill/>
          <a:ln/>
        </p:spPr>
        <p:txBody>
          <a:bodyPr wrap="square" rtlCol="0" anchor="t"/>
          <a:lstStyle/>
          <a:p>
            <a:pPr marL="0" indent="0">
              <a:lnSpc>
                <a:spcPts val="2799"/>
              </a:lnSpc>
              <a:buNone/>
            </a:pPr>
            <a:r>
              <a:rPr lang="en-US" sz="1750" dirty="0">
                <a:latin typeface="DM Sans" pitchFamily="34" charset="0"/>
                <a:ea typeface="DM Sans" pitchFamily="34" charset="-122"/>
                <a:cs typeface="DM Sans" pitchFamily="34" charset="-120"/>
              </a:rPr>
              <a:t>Se implementan los métodos input_keys y plan para planificar acciones basadas en pasos intermedios.</a:t>
            </a:r>
            <a:endParaRPr lang="en-US" sz="1750" dirty="0"/>
          </a:p>
        </p:txBody>
      </p:sp>
      <p:sp>
        <p:nvSpPr>
          <p:cNvPr id="12" name="Shape 2">
            <a:extLst>
              <a:ext uri="{FF2B5EF4-FFF2-40B4-BE49-F238E27FC236}">
                <a16:creationId xmlns:a16="http://schemas.microsoft.com/office/drawing/2014/main" id="{DFD124A4-830E-E4EB-A86F-A38A050901DE}"/>
              </a:ext>
            </a:extLst>
          </p:cNvPr>
          <p:cNvSpPr/>
          <p:nvPr/>
        </p:nvSpPr>
        <p:spPr>
          <a:xfrm>
            <a:off x="-1" y="0"/>
            <a:ext cx="14630400" cy="805543"/>
          </a:xfrm>
          <a:prstGeom prst="roundRect">
            <a:avLst>
              <a:gd name="adj" fmla="val 3680"/>
            </a:avLst>
          </a:prstGeom>
          <a:solidFill>
            <a:schemeClr val="accent2">
              <a:lumMod val="20000"/>
              <a:lumOff val="80000"/>
            </a:schemeClr>
          </a:solidFill>
          <a:ln w="7620">
            <a:solidFill>
              <a:srgbClr val="DDD3BA"/>
            </a:solidFill>
            <a:prstDash val="solid"/>
          </a:ln>
        </p:spPr>
        <p:txBody>
          <a:bodyPr/>
          <a:lstStyle/>
          <a:p>
            <a:endParaRPr lang="es-ES"/>
          </a:p>
        </p:txBody>
      </p:sp>
      <p:sp>
        <p:nvSpPr>
          <p:cNvPr id="13" name="Title 1">
            <a:extLst>
              <a:ext uri="{FF2B5EF4-FFF2-40B4-BE49-F238E27FC236}">
                <a16:creationId xmlns:a16="http://schemas.microsoft.com/office/drawing/2014/main" id="{A7554152-08EB-CA83-7BE9-282786CCAE46}"/>
              </a:ext>
            </a:extLst>
          </p:cNvPr>
          <p:cNvSpPr txBox="1">
            <a:spLocks noChangeArrowheads="1"/>
          </p:cNvSpPr>
          <p:nvPr/>
        </p:nvSpPr>
        <p:spPr bwMode="auto">
          <a:xfrm>
            <a:off x="171409"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3. Metodología</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txBody>
          <a:bodyPr/>
          <a:lstStyle/>
          <a:p>
            <a:endParaRPr lang="es-ES"/>
          </a:p>
        </p:txBody>
      </p:sp>
      <p:pic>
        <p:nvPicPr>
          <p:cNvPr id="4" name="Image 1" descr="preencoded.png"/>
          <p:cNvPicPr>
            <a:picLocks noChangeAspect="1"/>
          </p:cNvPicPr>
          <p:nvPr/>
        </p:nvPicPr>
        <p:blipFill>
          <a:blip r:embed="rId4"/>
          <a:stretch>
            <a:fillRect/>
          </a:stretch>
        </p:blipFill>
        <p:spPr>
          <a:xfrm>
            <a:off x="10972799" y="1466266"/>
            <a:ext cx="3657600" cy="8229600"/>
          </a:xfrm>
          <a:prstGeom prst="rect">
            <a:avLst/>
          </a:prstGeom>
        </p:spPr>
      </p:pic>
      <p:sp>
        <p:nvSpPr>
          <p:cNvPr id="5" name="Text 1"/>
          <p:cNvSpPr/>
          <p:nvPr/>
        </p:nvSpPr>
        <p:spPr>
          <a:xfrm>
            <a:off x="833199" y="1701258"/>
            <a:ext cx="9965428" cy="1101703"/>
          </a:xfrm>
          <a:prstGeom prst="rect">
            <a:avLst/>
          </a:prstGeom>
          <a:noFill/>
          <a:ln/>
        </p:spPr>
        <p:txBody>
          <a:bodyPr wrap="square" rtlCol="0" anchor="t"/>
          <a:lstStyle/>
          <a:p>
            <a:pPr marL="0" indent="0" algn="ctr">
              <a:lnSpc>
                <a:spcPts val="5468"/>
              </a:lnSpc>
              <a:buNone/>
            </a:pPr>
            <a:r>
              <a:rPr lang="en-US" sz="2800" dirty="0">
                <a:solidFill>
                  <a:srgbClr val="5C4E3D"/>
                </a:solidFill>
                <a:latin typeface="Libre Baskerville" pitchFamily="34" charset="0"/>
                <a:ea typeface="Libre Baskerville" pitchFamily="34" charset="-122"/>
                <a:cs typeface="Libre Baskerville" pitchFamily="34" charset="-120"/>
              </a:rPr>
              <a:t>Parser de Salida Personalizado (custom_agent.py)</a:t>
            </a:r>
            <a:endParaRPr lang="en-US" sz="2800" dirty="0">
              <a:solidFill>
                <a:srgbClr val="5C4E3D"/>
              </a:solidFill>
            </a:endParaRPr>
          </a:p>
        </p:txBody>
      </p:sp>
      <p:pic>
        <p:nvPicPr>
          <p:cNvPr id="6" name="Image 2" descr="preencoded.png"/>
          <p:cNvPicPr>
            <a:picLocks noChangeAspect="1"/>
          </p:cNvPicPr>
          <p:nvPr/>
        </p:nvPicPr>
        <p:blipFill>
          <a:blip r:embed="rId5"/>
          <a:stretch>
            <a:fillRect/>
          </a:stretch>
        </p:blipFill>
        <p:spPr>
          <a:xfrm>
            <a:off x="833200" y="3198257"/>
            <a:ext cx="1110972" cy="1777484"/>
          </a:xfrm>
          <a:prstGeom prst="rect">
            <a:avLst/>
          </a:prstGeom>
        </p:spPr>
      </p:pic>
      <p:sp>
        <p:nvSpPr>
          <p:cNvPr id="7" name="Text 2"/>
          <p:cNvSpPr/>
          <p:nvPr/>
        </p:nvSpPr>
        <p:spPr>
          <a:xfrm>
            <a:off x="2277428" y="3420428"/>
            <a:ext cx="3040380" cy="347186"/>
          </a:xfrm>
          <a:prstGeom prst="rect">
            <a:avLst/>
          </a:prstGeom>
          <a:noFill/>
          <a:ln/>
        </p:spPr>
        <p:txBody>
          <a:bodyPr wrap="none" rtlCol="0" anchor="t"/>
          <a:lstStyle/>
          <a:p>
            <a:pPr marL="0" indent="0" algn="l">
              <a:lnSpc>
                <a:spcPts val="2734"/>
              </a:lnSpc>
              <a:buNone/>
            </a:pPr>
            <a:r>
              <a:rPr lang="en-US" sz="2187" dirty="0">
                <a:latin typeface="Libre Baskerville" pitchFamily="34" charset="0"/>
                <a:ea typeface="Libre Baskerville" pitchFamily="34" charset="-122"/>
                <a:cs typeface="Libre Baskerville" pitchFamily="34" charset="-120"/>
              </a:rPr>
              <a:t>CustomOutputParser</a:t>
            </a:r>
            <a:endParaRPr lang="en-US" sz="2187" dirty="0"/>
          </a:p>
        </p:txBody>
      </p:sp>
      <p:sp>
        <p:nvSpPr>
          <p:cNvPr id="8" name="Text 3"/>
          <p:cNvSpPr/>
          <p:nvPr/>
        </p:nvSpPr>
        <p:spPr>
          <a:xfrm>
            <a:off x="2277428" y="3900845"/>
            <a:ext cx="7862173" cy="710803"/>
          </a:xfrm>
          <a:prstGeom prst="rect">
            <a:avLst/>
          </a:prstGeom>
          <a:noFill/>
          <a:ln/>
        </p:spPr>
        <p:txBody>
          <a:bodyPr wrap="square" rtlCol="0" anchor="t"/>
          <a:lstStyle/>
          <a:p>
            <a:pPr marL="0" indent="0" algn="l">
              <a:lnSpc>
                <a:spcPts val="2799"/>
              </a:lnSpc>
              <a:buNone/>
            </a:pPr>
            <a:r>
              <a:rPr lang="en-US" sz="1750" dirty="0">
                <a:latin typeface="DM Sans" pitchFamily="34" charset="0"/>
                <a:ea typeface="DM Sans" pitchFamily="34" charset="-122"/>
                <a:cs typeface="DM Sans" pitchFamily="34" charset="-120"/>
              </a:rPr>
              <a:t>Se define la clase CustomOutputParser que analiza la salida del modelo de lenguaje.</a:t>
            </a:r>
            <a:endParaRPr lang="en-US" sz="1750" dirty="0"/>
          </a:p>
        </p:txBody>
      </p:sp>
      <p:pic>
        <p:nvPicPr>
          <p:cNvPr id="9" name="Image 3" descr="preencoded.png"/>
          <p:cNvPicPr>
            <a:picLocks noChangeAspect="1"/>
          </p:cNvPicPr>
          <p:nvPr/>
        </p:nvPicPr>
        <p:blipFill>
          <a:blip r:embed="rId6"/>
          <a:stretch>
            <a:fillRect/>
          </a:stretch>
        </p:blipFill>
        <p:spPr>
          <a:xfrm>
            <a:off x="833199" y="4975741"/>
            <a:ext cx="1110972" cy="1777484"/>
          </a:xfrm>
          <a:prstGeom prst="rect">
            <a:avLst/>
          </a:prstGeom>
        </p:spPr>
      </p:pic>
      <p:sp>
        <p:nvSpPr>
          <p:cNvPr id="10" name="Text 4"/>
          <p:cNvSpPr/>
          <p:nvPr/>
        </p:nvSpPr>
        <p:spPr>
          <a:xfrm>
            <a:off x="2277428" y="5197912"/>
            <a:ext cx="3416022" cy="347186"/>
          </a:xfrm>
          <a:prstGeom prst="rect">
            <a:avLst/>
          </a:prstGeom>
          <a:noFill/>
          <a:ln/>
        </p:spPr>
        <p:txBody>
          <a:bodyPr wrap="none" rtlCol="0" anchor="t"/>
          <a:lstStyle/>
          <a:p>
            <a:pPr marL="0" indent="0" algn="l">
              <a:lnSpc>
                <a:spcPts val="2734"/>
              </a:lnSpc>
              <a:buNone/>
            </a:pPr>
            <a:r>
              <a:rPr lang="en-US" sz="2187" dirty="0">
                <a:latin typeface="Libre Baskerville" pitchFamily="34" charset="0"/>
                <a:ea typeface="Libre Baskerville" pitchFamily="34" charset="-122"/>
                <a:cs typeface="Libre Baskerville" pitchFamily="34" charset="-120"/>
              </a:rPr>
              <a:t>Decidir siguiente acción</a:t>
            </a:r>
            <a:endParaRPr lang="en-US" sz="2187" dirty="0"/>
          </a:p>
        </p:txBody>
      </p:sp>
      <p:sp>
        <p:nvSpPr>
          <p:cNvPr id="11" name="Text 5"/>
          <p:cNvSpPr/>
          <p:nvPr/>
        </p:nvSpPr>
        <p:spPr>
          <a:xfrm>
            <a:off x="2277428" y="5678329"/>
            <a:ext cx="7862173" cy="710803"/>
          </a:xfrm>
          <a:prstGeom prst="rect">
            <a:avLst/>
          </a:prstGeom>
          <a:noFill/>
          <a:ln/>
        </p:spPr>
        <p:txBody>
          <a:bodyPr wrap="square" rtlCol="0" anchor="t"/>
          <a:lstStyle/>
          <a:p>
            <a:pPr marL="0" indent="0" algn="l">
              <a:lnSpc>
                <a:spcPts val="2799"/>
              </a:lnSpc>
              <a:buNone/>
            </a:pPr>
            <a:r>
              <a:rPr lang="en-US" sz="1750" dirty="0">
                <a:latin typeface="DM Sans" pitchFamily="34" charset="0"/>
                <a:ea typeface="DM Sans" pitchFamily="34" charset="-122"/>
                <a:cs typeface="DM Sans" pitchFamily="34" charset="-120"/>
              </a:rPr>
              <a:t>Se implementan métodos para decidir si la respuesta es final o si se necesitan más acciones.</a:t>
            </a:r>
            <a:endParaRPr lang="en-US" sz="1750" dirty="0"/>
          </a:p>
        </p:txBody>
      </p:sp>
      <p:sp>
        <p:nvSpPr>
          <p:cNvPr id="12" name="Shape 2">
            <a:extLst>
              <a:ext uri="{FF2B5EF4-FFF2-40B4-BE49-F238E27FC236}">
                <a16:creationId xmlns:a16="http://schemas.microsoft.com/office/drawing/2014/main" id="{4BF49691-976C-1A53-3065-EA2EA84FE821}"/>
              </a:ext>
            </a:extLst>
          </p:cNvPr>
          <p:cNvSpPr/>
          <p:nvPr/>
        </p:nvSpPr>
        <p:spPr>
          <a:xfrm>
            <a:off x="-1" y="0"/>
            <a:ext cx="14630400" cy="805543"/>
          </a:xfrm>
          <a:prstGeom prst="roundRect">
            <a:avLst>
              <a:gd name="adj" fmla="val 3680"/>
            </a:avLst>
          </a:prstGeom>
          <a:solidFill>
            <a:schemeClr val="accent2">
              <a:lumMod val="20000"/>
              <a:lumOff val="80000"/>
            </a:schemeClr>
          </a:solidFill>
          <a:ln w="7620">
            <a:solidFill>
              <a:srgbClr val="DDD3BA"/>
            </a:solidFill>
            <a:prstDash val="solid"/>
          </a:ln>
        </p:spPr>
        <p:txBody>
          <a:bodyPr/>
          <a:lstStyle/>
          <a:p>
            <a:endParaRPr lang="es-ES"/>
          </a:p>
        </p:txBody>
      </p:sp>
      <p:sp>
        <p:nvSpPr>
          <p:cNvPr id="13" name="Title 1">
            <a:extLst>
              <a:ext uri="{FF2B5EF4-FFF2-40B4-BE49-F238E27FC236}">
                <a16:creationId xmlns:a16="http://schemas.microsoft.com/office/drawing/2014/main" id="{A7DACE15-5F26-02EC-F4BF-2B8D05A3BC3F}"/>
              </a:ext>
            </a:extLst>
          </p:cNvPr>
          <p:cNvSpPr txBox="1">
            <a:spLocks noChangeArrowheads="1"/>
          </p:cNvSpPr>
          <p:nvPr/>
        </p:nvSpPr>
        <p:spPr bwMode="auto">
          <a:xfrm>
            <a:off x="171409"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3. Metodología</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txBody>
          <a:bodyPr/>
          <a:lstStyle/>
          <a:p>
            <a:endParaRPr lang="es-ES"/>
          </a:p>
        </p:txBody>
      </p:sp>
      <p:sp>
        <p:nvSpPr>
          <p:cNvPr id="4" name="Text 1"/>
          <p:cNvSpPr/>
          <p:nvPr/>
        </p:nvSpPr>
        <p:spPr>
          <a:xfrm>
            <a:off x="1812615" y="1123996"/>
            <a:ext cx="12592406" cy="1388745"/>
          </a:xfrm>
          <a:prstGeom prst="rect">
            <a:avLst/>
          </a:prstGeom>
          <a:noFill/>
          <a:ln/>
        </p:spPr>
        <p:txBody>
          <a:bodyPr wrap="square" rtlCol="0" anchor="t"/>
          <a:lstStyle/>
          <a:p>
            <a:pPr marL="0" indent="0">
              <a:lnSpc>
                <a:spcPts val="5468"/>
              </a:lnSpc>
              <a:buNone/>
            </a:pPr>
            <a:r>
              <a:rPr lang="en-US" sz="3600" dirty="0">
                <a:solidFill>
                  <a:srgbClr val="5C4E3D"/>
                </a:solidFill>
                <a:latin typeface="Libre Baskerville" pitchFamily="34" charset="0"/>
                <a:ea typeface="Libre Baskerville" pitchFamily="34" charset="-122"/>
                <a:cs typeface="Libre Baskerville" pitchFamily="34" charset="-120"/>
              </a:rPr>
              <a:t>Creación del Agente y Ejecutor (custom_agent.py)</a:t>
            </a:r>
            <a:endParaRPr lang="en-US" sz="3600" dirty="0">
              <a:solidFill>
                <a:srgbClr val="5C4E3D"/>
              </a:solidFill>
            </a:endParaRPr>
          </a:p>
        </p:txBody>
      </p:sp>
      <p:pic>
        <p:nvPicPr>
          <p:cNvPr id="5" name="Image 1" descr="preencoded.png"/>
          <p:cNvPicPr>
            <a:picLocks noChangeAspect="1"/>
          </p:cNvPicPr>
          <p:nvPr/>
        </p:nvPicPr>
        <p:blipFill>
          <a:blip r:embed="rId4"/>
          <a:stretch>
            <a:fillRect/>
          </a:stretch>
        </p:blipFill>
        <p:spPr>
          <a:xfrm>
            <a:off x="2037993" y="2539960"/>
            <a:ext cx="5110520" cy="3158490"/>
          </a:xfrm>
          <a:prstGeom prst="rect">
            <a:avLst/>
          </a:prstGeom>
        </p:spPr>
      </p:pic>
      <p:sp>
        <p:nvSpPr>
          <p:cNvPr id="6" name="Text 2"/>
          <p:cNvSpPr/>
          <p:nvPr/>
        </p:nvSpPr>
        <p:spPr>
          <a:xfrm>
            <a:off x="2633425" y="5976223"/>
            <a:ext cx="3960495" cy="347186"/>
          </a:xfrm>
          <a:prstGeom prst="rect">
            <a:avLst/>
          </a:prstGeom>
          <a:noFill/>
          <a:ln/>
        </p:spPr>
        <p:txBody>
          <a:bodyPr wrap="none" rtlCol="0" anchor="t"/>
          <a:lstStyle/>
          <a:p>
            <a:pPr marL="0" indent="0" algn="ctr">
              <a:lnSpc>
                <a:spcPts val="2734"/>
              </a:lnSpc>
              <a:buNone/>
            </a:pPr>
            <a:r>
              <a:rPr lang="en-US" sz="2187" dirty="0">
                <a:latin typeface="Libre Baskerville" pitchFamily="34" charset="0"/>
                <a:ea typeface="Libre Baskerville" pitchFamily="34" charset="-122"/>
                <a:cs typeface="Libre Baskerville" pitchFamily="34" charset="-120"/>
              </a:rPr>
              <a:t>create_custom_tools_agent</a:t>
            </a:r>
            <a:endParaRPr lang="en-US" sz="2187" dirty="0"/>
          </a:p>
        </p:txBody>
      </p:sp>
      <p:sp>
        <p:nvSpPr>
          <p:cNvPr id="7" name="Text 3"/>
          <p:cNvSpPr/>
          <p:nvPr/>
        </p:nvSpPr>
        <p:spPr>
          <a:xfrm>
            <a:off x="2037993" y="6456521"/>
            <a:ext cx="5110520" cy="1066205"/>
          </a:xfrm>
          <a:prstGeom prst="rect">
            <a:avLst/>
          </a:prstGeom>
          <a:noFill/>
          <a:ln/>
        </p:spPr>
        <p:txBody>
          <a:bodyPr wrap="square" rtlCol="0" anchor="t"/>
          <a:lstStyle/>
          <a:p>
            <a:pPr marL="0" indent="0" algn="ctr">
              <a:lnSpc>
                <a:spcPts val="2799"/>
              </a:lnSpc>
              <a:buNone/>
            </a:pPr>
            <a:r>
              <a:rPr lang="en-US" sz="1750" dirty="0">
                <a:latin typeface="DM Sans" pitchFamily="34" charset="0"/>
                <a:ea typeface="DM Sans" pitchFamily="34" charset="-122"/>
                <a:cs typeface="DM Sans" pitchFamily="34" charset="-120"/>
              </a:rPr>
              <a:t>Se define la función para configurar el agente personalizado, integrando el modelo de lenguaje con herramientas externas.</a:t>
            </a:r>
            <a:endParaRPr lang="en-US" sz="1750" dirty="0"/>
          </a:p>
        </p:txBody>
      </p:sp>
      <p:pic>
        <p:nvPicPr>
          <p:cNvPr id="8" name="Image 2" descr="preencoded.png"/>
          <p:cNvPicPr>
            <a:picLocks noChangeAspect="1"/>
          </p:cNvPicPr>
          <p:nvPr/>
        </p:nvPicPr>
        <p:blipFill>
          <a:blip r:embed="rId5"/>
          <a:stretch>
            <a:fillRect/>
          </a:stretch>
        </p:blipFill>
        <p:spPr>
          <a:xfrm>
            <a:off x="7481768" y="2539960"/>
            <a:ext cx="5110639" cy="3158609"/>
          </a:xfrm>
          <a:prstGeom prst="rect">
            <a:avLst/>
          </a:prstGeom>
        </p:spPr>
      </p:pic>
      <p:sp>
        <p:nvSpPr>
          <p:cNvPr id="9" name="Text 4"/>
          <p:cNvSpPr/>
          <p:nvPr/>
        </p:nvSpPr>
        <p:spPr>
          <a:xfrm>
            <a:off x="8868251" y="5976223"/>
            <a:ext cx="3447098" cy="347186"/>
          </a:xfrm>
          <a:prstGeom prst="rect">
            <a:avLst/>
          </a:prstGeom>
          <a:noFill/>
          <a:ln/>
        </p:spPr>
        <p:txBody>
          <a:bodyPr wrap="none" rtlCol="0" anchor="t"/>
          <a:lstStyle/>
          <a:p>
            <a:pPr marL="0" indent="0" algn="ctr">
              <a:lnSpc>
                <a:spcPts val="2734"/>
              </a:lnSpc>
              <a:buNone/>
            </a:pPr>
            <a:r>
              <a:rPr lang="en-US" sz="2187" dirty="0">
                <a:latin typeface="Libre Baskerville" pitchFamily="34" charset="0"/>
                <a:ea typeface="Libre Baskerville" pitchFamily="34" charset="-122"/>
                <a:cs typeface="Libre Baskerville" pitchFamily="34" charset="-120"/>
              </a:rPr>
              <a:t>Preparación de prompts</a:t>
            </a:r>
            <a:endParaRPr lang="en-US" sz="2187" dirty="0"/>
          </a:p>
        </p:txBody>
      </p:sp>
      <p:sp>
        <p:nvSpPr>
          <p:cNvPr id="10" name="Text 5"/>
          <p:cNvSpPr/>
          <p:nvPr/>
        </p:nvSpPr>
        <p:spPr>
          <a:xfrm>
            <a:off x="8036481" y="6456640"/>
            <a:ext cx="5110639" cy="710803"/>
          </a:xfrm>
          <a:prstGeom prst="rect">
            <a:avLst/>
          </a:prstGeom>
          <a:noFill/>
          <a:ln/>
        </p:spPr>
        <p:txBody>
          <a:bodyPr wrap="square" rtlCol="0" anchor="t"/>
          <a:lstStyle/>
          <a:p>
            <a:pPr marL="0" indent="0" algn="ctr">
              <a:lnSpc>
                <a:spcPts val="2799"/>
              </a:lnSpc>
              <a:buNone/>
            </a:pPr>
            <a:r>
              <a:rPr lang="en-US" sz="1750" dirty="0">
                <a:latin typeface="DM Sans" pitchFamily="34" charset="0"/>
                <a:ea typeface="DM Sans" pitchFamily="34" charset="-122"/>
                <a:cs typeface="DM Sans" pitchFamily="34" charset="-120"/>
              </a:rPr>
              <a:t>Se preparan los prompts y se configura el ejecutor para el agente personalizado.</a:t>
            </a:r>
            <a:endParaRPr lang="en-US" sz="1750" dirty="0"/>
          </a:p>
        </p:txBody>
      </p:sp>
      <p:sp>
        <p:nvSpPr>
          <p:cNvPr id="11" name="Shape 2">
            <a:extLst>
              <a:ext uri="{FF2B5EF4-FFF2-40B4-BE49-F238E27FC236}">
                <a16:creationId xmlns:a16="http://schemas.microsoft.com/office/drawing/2014/main" id="{A6F57DD4-0D2E-3EF2-0107-E4336BD8EE90}"/>
              </a:ext>
            </a:extLst>
          </p:cNvPr>
          <p:cNvSpPr/>
          <p:nvPr/>
        </p:nvSpPr>
        <p:spPr>
          <a:xfrm>
            <a:off x="-1" y="0"/>
            <a:ext cx="14630400" cy="805543"/>
          </a:xfrm>
          <a:prstGeom prst="roundRect">
            <a:avLst>
              <a:gd name="adj" fmla="val 3680"/>
            </a:avLst>
          </a:prstGeom>
          <a:solidFill>
            <a:schemeClr val="accent2">
              <a:lumMod val="20000"/>
              <a:lumOff val="80000"/>
            </a:schemeClr>
          </a:solidFill>
          <a:ln w="7620">
            <a:solidFill>
              <a:srgbClr val="DDD3BA"/>
            </a:solidFill>
            <a:prstDash val="solid"/>
          </a:ln>
        </p:spPr>
        <p:txBody>
          <a:bodyPr/>
          <a:lstStyle/>
          <a:p>
            <a:endParaRPr lang="es-ES"/>
          </a:p>
        </p:txBody>
      </p:sp>
      <p:sp>
        <p:nvSpPr>
          <p:cNvPr id="12" name="Title 1">
            <a:extLst>
              <a:ext uri="{FF2B5EF4-FFF2-40B4-BE49-F238E27FC236}">
                <a16:creationId xmlns:a16="http://schemas.microsoft.com/office/drawing/2014/main" id="{F0B9C2BD-BC5E-7C99-A8F4-E971579741AF}"/>
              </a:ext>
            </a:extLst>
          </p:cNvPr>
          <p:cNvSpPr txBox="1">
            <a:spLocks noChangeArrowheads="1"/>
          </p:cNvSpPr>
          <p:nvPr/>
        </p:nvSpPr>
        <p:spPr bwMode="auto">
          <a:xfrm>
            <a:off x="171409"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3. Metodología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1" descr="preencoded.png"/>
          <p:cNvPicPr>
            <a:picLocks noChangeAspect="1"/>
          </p:cNvPicPr>
          <p:nvPr/>
        </p:nvPicPr>
        <p:blipFill>
          <a:blip r:embed="rId3"/>
          <a:stretch>
            <a:fillRect/>
          </a:stretch>
        </p:blipFill>
        <p:spPr>
          <a:xfrm>
            <a:off x="-7620" y="1610144"/>
            <a:ext cx="3657600" cy="8229600"/>
          </a:xfrm>
          <a:prstGeom prst="rect">
            <a:avLst/>
          </a:prstGeom>
        </p:spPr>
      </p:pic>
      <p:sp>
        <p:nvSpPr>
          <p:cNvPr id="5" name="Text 1"/>
          <p:cNvSpPr/>
          <p:nvPr/>
        </p:nvSpPr>
        <p:spPr>
          <a:xfrm>
            <a:off x="4464605" y="1089643"/>
            <a:ext cx="10165794" cy="1344930"/>
          </a:xfrm>
          <a:prstGeom prst="rect">
            <a:avLst/>
          </a:prstGeom>
          <a:noFill/>
          <a:ln/>
        </p:spPr>
        <p:txBody>
          <a:bodyPr wrap="square" rtlCol="0" anchor="t"/>
          <a:lstStyle/>
          <a:p>
            <a:pPr marL="0" indent="0">
              <a:lnSpc>
                <a:spcPts val="5296"/>
              </a:lnSpc>
              <a:buNone/>
            </a:pPr>
            <a:r>
              <a:rPr lang="en-US" sz="3600" dirty="0">
                <a:solidFill>
                  <a:srgbClr val="5C4E3D"/>
                </a:solidFill>
                <a:latin typeface="Libre Baskerville" pitchFamily="34" charset="0"/>
                <a:ea typeface="Libre Baskerville" pitchFamily="34" charset="-122"/>
                <a:cs typeface="Libre Baskerville" pitchFamily="34" charset="-120"/>
              </a:rPr>
              <a:t>Nuevas </a:t>
            </a:r>
            <a:r>
              <a:rPr lang="en-US" sz="3600" dirty="0" err="1">
                <a:solidFill>
                  <a:srgbClr val="5C4E3D"/>
                </a:solidFill>
                <a:latin typeface="Libre Baskerville" pitchFamily="34" charset="0"/>
                <a:ea typeface="Libre Baskerville" pitchFamily="34" charset="-122"/>
                <a:cs typeface="Libre Baskerville" pitchFamily="34" charset="-120"/>
              </a:rPr>
              <a:t>Funcionalidades</a:t>
            </a:r>
            <a:r>
              <a:rPr lang="en-US" sz="3600" dirty="0">
                <a:solidFill>
                  <a:srgbClr val="5C4E3D"/>
                </a:solidFill>
                <a:latin typeface="Libre Baskerville" pitchFamily="34" charset="0"/>
                <a:ea typeface="Libre Baskerville" pitchFamily="34" charset="-122"/>
                <a:cs typeface="Libre Baskerville" pitchFamily="34" charset="-120"/>
              </a:rPr>
              <a:t> </a:t>
            </a:r>
            <a:r>
              <a:rPr lang="en-US" sz="3600" dirty="0" err="1">
                <a:solidFill>
                  <a:srgbClr val="5C4E3D"/>
                </a:solidFill>
                <a:latin typeface="Libre Baskerville" pitchFamily="34" charset="0"/>
                <a:ea typeface="Libre Baskerville" pitchFamily="34" charset="-122"/>
                <a:cs typeface="Libre Baskerville" pitchFamily="34" charset="-120"/>
              </a:rPr>
              <a:t>Implementadas</a:t>
            </a:r>
            <a:endParaRPr lang="en-US" sz="3600" dirty="0">
              <a:solidFill>
                <a:srgbClr val="5C4E3D"/>
              </a:solidFill>
            </a:endParaRPr>
          </a:p>
        </p:txBody>
      </p:sp>
      <p:sp>
        <p:nvSpPr>
          <p:cNvPr id="6" name="Shape 2"/>
          <p:cNvSpPr/>
          <p:nvPr/>
        </p:nvSpPr>
        <p:spPr>
          <a:xfrm>
            <a:off x="4765953" y="2421255"/>
            <a:ext cx="42982" cy="5054798"/>
          </a:xfrm>
          <a:prstGeom prst="roundRect">
            <a:avLst>
              <a:gd name="adj" fmla="val 225328"/>
            </a:avLst>
          </a:prstGeom>
          <a:solidFill>
            <a:srgbClr val="DDD3BA"/>
          </a:solidFill>
          <a:ln/>
        </p:spPr>
        <p:txBody>
          <a:bodyPr/>
          <a:lstStyle/>
          <a:p>
            <a:endParaRPr lang="es-ES"/>
          </a:p>
        </p:txBody>
      </p:sp>
      <p:sp>
        <p:nvSpPr>
          <p:cNvPr id="7" name="Shape 3"/>
          <p:cNvSpPr/>
          <p:nvPr/>
        </p:nvSpPr>
        <p:spPr>
          <a:xfrm>
            <a:off x="5029498" y="2883872"/>
            <a:ext cx="753189" cy="42982"/>
          </a:xfrm>
          <a:prstGeom prst="roundRect">
            <a:avLst>
              <a:gd name="adj" fmla="val 225328"/>
            </a:avLst>
          </a:prstGeom>
          <a:solidFill>
            <a:srgbClr val="DDD3BA"/>
          </a:solidFill>
          <a:ln/>
        </p:spPr>
        <p:txBody>
          <a:bodyPr/>
          <a:lstStyle/>
          <a:p>
            <a:endParaRPr lang="es-ES"/>
          </a:p>
        </p:txBody>
      </p:sp>
      <p:sp>
        <p:nvSpPr>
          <p:cNvPr id="8" name="Shape 4"/>
          <p:cNvSpPr/>
          <p:nvPr/>
        </p:nvSpPr>
        <p:spPr>
          <a:xfrm>
            <a:off x="4545270" y="2663309"/>
            <a:ext cx="484227" cy="484227"/>
          </a:xfrm>
          <a:prstGeom prst="roundRect">
            <a:avLst>
              <a:gd name="adj" fmla="val 20001"/>
            </a:avLst>
          </a:prstGeom>
          <a:solidFill>
            <a:srgbClr val="F7EDD4"/>
          </a:solidFill>
          <a:ln w="7620">
            <a:solidFill>
              <a:srgbClr val="DDD3BA"/>
            </a:solidFill>
            <a:prstDash val="solid"/>
          </a:ln>
        </p:spPr>
        <p:txBody>
          <a:bodyPr/>
          <a:lstStyle/>
          <a:p>
            <a:endParaRPr lang="es-ES"/>
          </a:p>
        </p:txBody>
      </p:sp>
      <p:sp>
        <p:nvSpPr>
          <p:cNvPr id="9" name="Text 5"/>
          <p:cNvSpPr/>
          <p:nvPr/>
        </p:nvSpPr>
        <p:spPr>
          <a:xfrm>
            <a:off x="4715292" y="2703671"/>
            <a:ext cx="144066" cy="403384"/>
          </a:xfrm>
          <a:prstGeom prst="rect">
            <a:avLst/>
          </a:prstGeom>
          <a:noFill/>
          <a:ln/>
        </p:spPr>
        <p:txBody>
          <a:bodyPr wrap="none" rtlCol="0" anchor="t"/>
          <a:lstStyle/>
          <a:p>
            <a:pPr marL="0" indent="0" algn="ctr">
              <a:lnSpc>
                <a:spcPts val="3178"/>
              </a:lnSpc>
              <a:buNone/>
            </a:pPr>
            <a:r>
              <a:rPr lang="en-US" sz="2542" dirty="0">
                <a:latin typeface="Libre Baskerville" pitchFamily="34" charset="0"/>
                <a:ea typeface="Libre Baskerville" pitchFamily="34" charset="-122"/>
                <a:cs typeface="Libre Baskerville" pitchFamily="34" charset="-120"/>
              </a:rPr>
              <a:t>1</a:t>
            </a:r>
            <a:endParaRPr lang="en-US" sz="2542" dirty="0"/>
          </a:p>
        </p:txBody>
      </p:sp>
      <p:sp>
        <p:nvSpPr>
          <p:cNvPr id="10" name="Text 6"/>
          <p:cNvSpPr/>
          <p:nvPr/>
        </p:nvSpPr>
        <p:spPr>
          <a:xfrm>
            <a:off x="5971103" y="2636401"/>
            <a:ext cx="4549021" cy="336352"/>
          </a:xfrm>
          <a:prstGeom prst="rect">
            <a:avLst/>
          </a:prstGeom>
          <a:noFill/>
          <a:ln/>
        </p:spPr>
        <p:txBody>
          <a:bodyPr wrap="none" rtlCol="0" anchor="t"/>
          <a:lstStyle/>
          <a:p>
            <a:pPr marL="0" indent="0" algn="l">
              <a:lnSpc>
                <a:spcPts val="2648"/>
              </a:lnSpc>
              <a:buNone/>
            </a:pPr>
            <a:r>
              <a:rPr lang="en-US" sz="2118" dirty="0">
                <a:latin typeface="Libre Baskerville" pitchFamily="34" charset="0"/>
                <a:ea typeface="Libre Baskerville" pitchFamily="34" charset="-122"/>
                <a:cs typeface="Libre Baskerville" pitchFamily="34" charset="-120"/>
              </a:rPr>
              <a:t>Web Scraping con BeautifulSoup</a:t>
            </a:r>
            <a:endParaRPr lang="en-US" sz="2118" dirty="0"/>
          </a:p>
        </p:txBody>
      </p:sp>
      <p:sp>
        <p:nvSpPr>
          <p:cNvPr id="11" name="Text 7"/>
          <p:cNvSpPr/>
          <p:nvPr/>
        </p:nvSpPr>
        <p:spPr>
          <a:xfrm>
            <a:off x="5971103" y="3101816"/>
            <a:ext cx="7852291" cy="645795"/>
          </a:xfrm>
          <a:prstGeom prst="rect">
            <a:avLst/>
          </a:prstGeom>
          <a:noFill/>
          <a:ln/>
        </p:spPr>
        <p:txBody>
          <a:bodyPr wrap="square" rtlCol="0" anchor="t"/>
          <a:lstStyle/>
          <a:p>
            <a:pPr marL="0" indent="0" algn="l">
              <a:lnSpc>
                <a:spcPts val="2542"/>
              </a:lnSpc>
              <a:buNone/>
            </a:pPr>
            <a:r>
              <a:rPr lang="en-US" sz="1695" dirty="0">
                <a:latin typeface="DM Sans" pitchFamily="34" charset="0"/>
                <a:ea typeface="DM Sans" pitchFamily="34" charset="-122"/>
                <a:cs typeface="DM Sans" pitchFamily="34" charset="-120"/>
              </a:rPr>
              <a:t>Se añade la capacidad de hacer scraping en sitios web especializados como la Clínica Mayo para obtener información adicional sobre enfermedades.</a:t>
            </a:r>
            <a:endParaRPr lang="en-US" sz="1695" dirty="0"/>
          </a:p>
        </p:txBody>
      </p:sp>
      <p:sp>
        <p:nvSpPr>
          <p:cNvPr id="12" name="Shape 8"/>
          <p:cNvSpPr/>
          <p:nvPr/>
        </p:nvSpPr>
        <p:spPr>
          <a:xfrm>
            <a:off x="5029498" y="4640520"/>
            <a:ext cx="753189" cy="42982"/>
          </a:xfrm>
          <a:prstGeom prst="roundRect">
            <a:avLst>
              <a:gd name="adj" fmla="val 225328"/>
            </a:avLst>
          </a:prstGeom>
          <a:solidFill>
            <a:srgbClr val="DDD3BA"/>
          </a:solidFill>
          <a:ln/>
        </p:spPr>
        <p:txBody>
          <a:bodyPr/>
          <a:lstStyle/>
          <a:p>
            <a:endParaRPr lang="es-ES"/>
          </a:p>
        </p:txBody>
      </p:sp>
      <p:sp>
        <p:nvSpPr>
          <p:cNvPr id="13" name="Shape 9"/>
          <p:cNvSpPr/>
          <p:nvPr/>
        </p:nvSpPr>
        <p:spPr>
          <a:xfrm>
            <a:off x="4545270" y="4419957"/>
            <a:ext cx="484227" cy="484227"/>
          </a:xfrm>
          <a:prstGeom prst="roundRect">
            <a:avLst>
              <a:gd name="adj" fmla="val 20001"/>
            </a:avLst>
          </a:prstGeom>
          <a:solidFill>
            <a:srgbClr val="F7EDD4"/>
          </a:solidFill>
          <a:ln w="7620">
            <a:solidFill>
              <a:srgbClr val="DDD3BA"/>
            </a:solidFill>
            <a:prstDash val="solid"/>
          </a:ln>
        </p:spPr>
        <p:txBody>
          <a:bodyPr/>
          <a:lstStyle/>
          <a:p>
            <a:endParaRPr lang="es-ES"/>
          </a:p>
        </p:txBody>
      </p:sp>
      <p:sp>
        <p:nvSpPr>
          <p:cNvPr id="14" name="Text 10"/>
          <p:cNvSpPr/>
          <p:nvPr/>
        </p:nvSpPr>
        <p:spPr>
          <a:xfrm>
            <a:off x="4687907" y="4460319"/>
            <a:ext cx="198834" cy="403384"/>
          </a:xfrm>
          <a:prstGeom prst="rect">
            <a:avLst/>
          </a:prstGeom>
          <a:noFill/>
          <a:ln/>
        </p:spPr>
        <p:txBody>
          <a:bodyPr wrap="none" rtlCol="0" anchor="t"/>
          <a:lstStyle/>
          <a:p>
            <a:pPr marL="0" indent="0" algn="ctr">
              <a:lnSpc>
                <a:spcPts val="3178"/>
              </a:lnSpc>
              <a:buNone/>
            </a:pPr>
            <a:r>
              <a:rPr lang="en-US" sz="2542" dirty="0">
                <a:latin typeface="Libre Baskerville" pitchFamily="34" charset="0"/>
                <a:ea typeface="Libre Baskerville" pitchFamily="34" charset="-122"/>
                <a:cs typeface="Libre Baskerville" pitchFamily="34" charset="-120"/>
              </a:rPr>
              <a:t>2</a:t>
            </a:r>
            <a:endParaRPr lang="en-US" sz="2542" dirty="0"/>
          </a:p>
        </p:txBody>
      </p:sp>
      <p:sp>
        <p:nvSpPr>
          <p:cNvPr id="15" name="Text 11"/>
          <p:cNvSpPr/>
          <p:nvPr/>
        </p:nvSpPr>
        <p:spPr>
          <a:xfrm>
            <a:off x="5971103" y="4393049"/>
            <a:ext cx="2690217" cy="336352"/>
          </a:xfrm>
          <a:prstGeom prst="rect">
            <a:avLst/>
          </a:prstGeom>
          <a:noFill/>
          <a:ln/>
        </p:spPr>
        <p:txBody>
          <a:bodyPr wrap="none" rtlCol="0" anchor="t"/>
          <a:lstStyle/>
          <a:p>
            <a:pPr marL="0" indent="0" algn="l">
              <a:lnSpc>
                <a:spcPts val="2648"/>
              </a:lnSpc>
              <a:buNone/>
            </a:pPr>
            <a:r>
              <a:rPr lang="en-US" sz="2118" dirty="0">
                <a:latin typeface="Libre Baskerville" pitchFamily="34" charset="0"/>
                <a:ea typeface="Libre Baskerville" pitchFamily="34" charset="-122"/>
                <a:cs typeface="Libre Baskerville" pitchFamily="34" charset="-120"/>
              </a:rPr>
              <a:t>API de ClinVar</a:t>
            </a:r>
            <a:endParaRPr lang="en-US" sz="2118" dirty="0"/>
          </a:p>
        </p:txBody>
      </p:sp>
      <p:sp>
        <p:nvSpPr>
          <p:cNvPr id="16" name="Text 12"/>
          <p:cNvSpPr/>
          <p:nvPr/>
        </p:nvSpPr>
        <p:spPr>
          <a:xfrm>
            <a:off x="5971103" y="4858464"/>
            <a:ext cx="7852291" cy="645795"/>
          </a:xfrm>
          <a:prstGeom prst="rect">
            <a:avLst/>
          </a:prstGeom>
          <a:noFill/>
          <a:ln/>
        </p:spPr>
        <p:txBody>
          <a:bodyPr wrap="square" rtlCol="0" anchor="t"/>
          <a:lstStyle/>
          <a:p>
            <a:pPr marL="0" indent="0" algn="l">
              <a:lnSpc>
                <a:spcPts val="2542"/>
              </a:lnSpc>
              <a:buNone/>
            </a:pPr>
            <a:r>
              <a:rPr lang="en-US" sz="1695" dirty="0">
                <a:latin typeface="DM Sans" pitchFamily="34" charset="0"/>
                <a:ea typeface="DM Sans" pitchFamily="34" charset="-122"/>
                <a:cs typeface="DM Sans" pitchFamily="34" charset="-120"/>
              </a:rPr>
              <a:t>Se integra la API de ClinVar para obtener información genética específica sobre enfermedades.</a:t>
            </a:r>
            <a:endParaRPr lang="en-US" sz="1695" dirty="0"/>
          </a:p>
        </p:txBody>
      </p:sp>
      <p:sp>
        <p:nvSpPr>
          <p:cNvPr id="17" name="Shape 13"/>
          <p:cNvSpPr/>
          <p:nvPr/>
        </p:nvSpPr>
        <p:spPr>
          <a:xfrm>
            <a:off x="5029498" y="6397169"/>
            <a:ext cx="753189" cy="42982"/>
          </a:xfrm>
          <a:prstGeom prst="roundRect">
            <a:avLst>
              <a:gd name="adj" fmla="val 225328"/>
            </a:avLst>
          </a:prstGeom>
          <a:solidFill>
            <a:srgbClr val="DDD3BA"/>
          </a:solidFill>
          <a:ln/>
        </p:spPr>
        <p:txBody>
          <a:bodyPr/>
          <a:lstStyle/>
          <a:p>
            <a:endParaRPr lang="es-ES"/>
          </a:p>
        </p:txBody>
      </p:sp>
      <p:sp>
        <p:nvSpPr>
          <p:cNvPr id="18" name="Shape 14"/>
          <p:cNvSpPr/>
          <p:nvPr/>
        </p:nvSpPr>
        <p:spPr>
          <a:xfrm>
            <a:off x="4545270" y="6176605"/>
            <a:ext cx="484227" cy="484227"/>
          </a:xfrm>
          <a:prstGeom prst="roundRect">
            <a:avLst>
              <a:gd name="adj" fmla="val 20001"/>
            </a:avLst>
          </a:prstGeom>
          <a:solidFill>
            <a:srgbClr val="F7EDD4"/>
          </a:solidFill>
          <a:ln w="7620">
            <a:solidFill>
              <a:srgbClr val="DDD3BA"/>
            </a:solidFill>
            <a:prstDash val="solid"/>
          </a:ln>
        </p:spPr>
        <p:txBody>
          <a:bodyPr/>
          <a:lstStyle/>
          <a:p>
            <a:endParaRPr lang="es-ES"/>
          </a:p>
        </p:txBody>
      </p:sp>
      <p:sp>
        <p:nvSpPr>
          <p:cNvPr id="19" name="Text 15"/>
          <p:cNvSpPr/>
          <p:nvPr/>
        </p:nvSpPr>
        <p:spPr>
          <a:xfrm>
            <a:off x="4687907" y="6216968"/>
            <a:ext cx="198834" cy="403384"/>
          </a:xfrm>
          <a:prstGeom prst="rect">
            <a:avLst/>
          </a:prstGeom>
          <a:noFill/>
          <a:ln/>
        </p:spPr>
        <p:txBody>
          <a:bodyPr wrap="none" rtlCol="0" anchor="t"/>
          <a:lstStyle/>
          <a:p>
            <a:pPr marL="0" indent="0" algn="ctr">
              <a:lnSpc>
                <a:spcPts val="3178"/>
              </a:lnSpc>
              <a:buNone/>
            </a:pPr>
            <a:r>
              <a:rPr lang="en-US" sz="2542" dirty="0">
                <a:latin typeface="Libre Baskerville" pitchFamily="34" charset="0"/>
                <a:ea typeface="Libre Baskerville" pitchFamily="34" charset="-122"/>
                <a:cs typeface="Libre Baskerville" pitchFamily="34" charset="-120"/>
              </a:rPr>
              <a:t>3</a:t>
            </a:r>
            <a:endParaRPr lang="en-US" sz="2542" dirty="0"/>
          </a:p>
        </p:txBody>
      </p:sp>
      <p:sp>
        <p:nvSpPr>
          <p:cNvPr id="20" name="Text 16"/>
          <p:cNvSpPr/>
          <p:nvPr/>
        </p:nvSpPr>
        <p:spPr>
          <a:xfrm>
            <a:off x="5971103" y="6149697"/>
            <a:ext cx="3229451" cy="336352"/>
          </a:xfrm>
          <a:prstGeom prst="rect">
            <a:avLst/>
          </a:prstGeom>
          <a:noFill/>
          <a:ln/>
        </p:spPr>
        <p:txBody>
          <a:bodyPr wrap="none" rtlCol="0" anchor="t"/>
          <a:lstStyle/>
          <a:p>
            <a:pPr marL="0" indent="0" algn="l">
              <a:lnSpc>
                <a:spcPts val="2648"/>
              </a:lnSpc>
              <a:buNone/>
            </a:pPr>
            <a:r>
              <a:rPr lang="en-US" sz="2118" dirty="0">
                <a:latin typeface="Libre Baskerville" pitchFamily="34" charset="0"/>
                <a:ea typeface="Libre Baskerville" pitchFamily="34" charset="-122"/>
                <a:cs typeface="Libre Baskerville" pitchFamily="34" charset="-120"/>
              </a:rPr>
              <a:t>Traducción Automática</a:t>
            </a:r>
            <a:endParaRPr lang="en-US" sz="2118" dirty="0"/>
          </a:p>
        </p:txBody>
      </p:sp>
      <p:sp>
        <p:nvSpPr>
          <p:cNvPr id="21" name="Text 17"/>
          <p:cNvSpPr/>
          <p:nvPr/>
        </p:nvSpPr>
        <p:spPr>
          <a:xfrm>
            <a:off x="5971103" y="6615113"/>
            <a:ext cx="7852291" cy="645795"/>
          </a:xfrm>
          <a:prstGeom prst="rect">
            <a:avLst/>
          </a:prstGeom>
          <a:noFill/>
          <a:ln/>
        </p:spPr>
        <p:txBody>
          <a:bodyPr wrap="square" rtlCol="0" anchor="t"/>
          <a:lstStyle/>
          <a:p>
            <a:pPr marL="0" indent="0" algn="l">
              <a:lnSpc>
                <a:spcPts val="2542"/>
              </a:lnSpc>
              <a:buNone/>
            </a:pPr>
            <a:r>
              <a:rPr lang="en-US" sz="1695" dirty="0">
                <a:latin typeface="DM Sans" pitchFamily="34" charset="0"/>
                <a:ea typeface="DM Sans" pitchFamily="34" charset="-122"/>
                <a:cs typeface="DM Sans" pitchFamily="34" charset="-120"/>
              </a:rPr>
              <a:t>Las consultas se traducen al inglés antes de realizar búsquedas y se devuelven las respuestas traducidas al idioma original del usuario.</a:t>
            </a:r>
            <a:endParaRPr lang="en-US" sz="1695" dirty="0"/>
          </a:p>
        </p:txBody>
      </p:sp>
      <p:sp>
        <p:nvSpPr>
          <p:cNvPr id="23" name="Shape 2">
            <a:extLst>
              <a:ext uri="{FF2B5EF4-FFF2-40B4-BE49-F238E27FC236}">
                <a16:creationId xmlns:a16="http://schemas.microsoft.com/office/drawing/2014/main" id="{E7C938A7-CCCE-DF54-3928-36DF507268F3}"/>
              </a:ext>
            </a:extLst>
          </p:cNvPr>
          <p:cNvSpPr/>
          <p:nvPr/>
        </p:nvSpPr>
        <p:spPr>
          <a:xfrm>
            <a:off x="-1" y="0"/>
            <a:ext cx="14630400" cy="805543"/>
          </a:xfrm>
          <a:prstGeom prst="roundRect">
            <a:avLst>
              <a:gd name="adj" fmla="val 3680"/>
            </a:avLst>
          </a:prstGeom>
          <a:solidFill>
            <a:schemeClr val="accent2">
              <a:lumMod val="20000"/>
              <a:lumOff val="80000"/>
            </a:schemeClr>
          </a:solidFill>
          <a:ln w="7620">
            <a:solidFill>
              <a:srgbClr val="DDD3BA"/>
            </a:solidFill>
            <a:prstDash val="solid"/>
          </a:ln>
        </p:spPr>
        <p:txBody>
          <a:bodyPr/>
          <a:lstStyle/>
          <a:p>
            <a:endParaRPr lang="es-ES"/>
          </a:p>
        </p:txBody>
      </p:sp>
      <p:sp>
        <p:nvSpPr>
          <p:cNvPr id="24" name="Title 1">
            <a:extLst>
              <a:ext uri="{FF2B5EF4-FFF2-40B4-BE49-F238E27FC236}">
                <a16:creationId xmlns:a16="http://schemas.microsoft.com/office/drawing/2014/main" id="{4E5D2408-75E1-52AB-F225-CEB2828F32DB}"/>
              </a:ext>
            </a:extLst>
          </p:cNvPr>
          <p:cNvSpPr txBox="1">
            <a:spLocks noChangeArrowheads="1"/>
          </p:cNvSpPr>
          <p:nvPr/>
        </p:nvSpPr>
        <p:spPr bwMode="auto">
          <a:xfrm>
            <a:off x="171409"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3. Metodología</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15" name="Image 1" descr="preencoded.png">
            <a:extLst>
              <a:ext uri="{FF2B5EF4-FFF2-40B4-BE49-F238E27FC236}">
                <a16:creationId xmlns:a16="http://schemas.microsoft.com/office/drawing/2014/main" id="{061874B0-4F72-3BD5-3C54-B17CA0185F7C}"/>
              </a:ext>
            </a:extLst>
          </p:cNvPr>
          <p:cNvPicPr>
            <a:picLocks noChangeAspect="1"/>
          </p:cNvPicPr>
          <p:nvPr/>
        </p:nvPicPr>
        <p:blipFill>
          <a:blip r:embed="rId3"/>
          <a:stretch>
            <a:fillRect/>
          </a:stretch>
        </p:blipFill>
        <p:spPr>
          <a:xfrm>
            <a:off x="-117754" y="1215162"/>
            <a:ext cx="5486400" cy="8229600"/>
          </a:xfrm>
          <a:prstGeom prst="rect">
            <a:avLst/>
          </a:prstGeom>
        </p:spPr>
      </p:pic>
      <p:sp>
        <p:nvSpPr>
          <p:cNvPr id="4" name="Text 1"/>
          <p:cNvSpPr/>
          <p:nvPr/>
        </p:nvSpPr>
        <p:spPr>
          <a:xfrm>
            <a:off x="5609771" y="1207218"/>
            <a:ext cx="8260670" cy="2362655"/>
          </a:xfrm>
          <a:prstGeom prst="rect">
            <a:avLst/>
          </a:prstGeom>
          <a:noFill/>
          <a:ln/>
        </p:spPr>
        <p:txBody>
          <a:bodyPr wrap="square" rtlCol="0" anchor="t"/>
          <a:lstStyle/>
          <a:p>
            <a:pPr marL="0" indent="0">
              <a:lnSpc>
                <a:spcPts val="5468"/>
              </a:lnSpc>
              <a:buNone/>
            </a:pPr>
            <a:r>
              <a:rPr lang="en-US" sz="3600" dirty="0">
                <a:solidFill>
                  <a:srgbClr val="5C4E3D"/>
                </a:solidFill>
                <a:latin typeface="Libre Baskerville" pitchFamily="34" charset="0"/>
                <a:ea typeface="Libre Baskerville" pitchFamily="34" charset="-122"/>
                <a:cs typeface="Libre Baskerville" pitchFamily="34" charset="-120"/>
              </a:rPr>
              <a:t>Interfaz de Usuario con Streamlit (app.py)</a:t>
            </a:r>
            <a:endParaRPr lang="en-US" sz="3600" dirty="0"/>
          </a:p>
        </p:txBody>
      </p:sp>
      <p:sp>
        <p:nvSpPr>
          <p:cNvPr id="5" name="Shape 2"/>
          <p:cNvSpPr/>
          <p:nvPr/>
        </p:nvSpPr>
        <p:spPr>
          <a:xfrm>
            <a:off x="5609771" y="3478182"/>
            <a:ext cx="8705114" cy="3162104"/>
          </a:xfrm>
          <a:prstGeom prst="roundRect">
            <a:avLst>
              <a:gd name="adj" fmla="val 3341"/>
            </a:avLst>
          </a:prstGeom>
          <a:noFill/>
          <a:ln w="7620">
            <a:solidFill>
              <a:srgbClr val="000000">
                <a:alpha val="8000"/>
              </a:srgbClr>
            </a:solidFill>
            <a:prstDash val="solid"/>
          </a:ln>
        </p:spPr>
        <p:txBody>
          <a:bodyPr/>
          <a:lstStyle/>
          <a:p>
            <a:endParaRPr lang="es-ES"/>
          </a:p>
        </p:txBody>
      </p:sp>
      <p:sp>
        <p:nvSpPr>
          <p:cNvPr id="6" name="Shape 3"/>
          <p:cNvSpPr/>
          <p:nvPr/>
        </p:nvSpPr>
        <p:spPr>
          <a:xfrm>
            <a:off x="7315199" y="3542586"/>
            <a:ext cx="5269587" cy="992505"/>
          </a:xfrm>
          <a:prstGeom prst="rect">
            <a:avLst/>
          </a:prstGeom>
          <a:solidFill>
            <a:srgbClr val="FFFFFF">
              <a:alpha val="4000"/>
            </a:srgbClr>
          </a:solidFill>
          <a:ln/>
        </p:spPr>
        <p:txBody>
          <a:bodyPr/>
          <a:lstStyle/>
          <a:p>
            <a:endParaRPr lang="es-ES"/>
          </a:p>
        </p:txBody>
      </p:sp>
      <p:sp>
        <p:nvSpPr>
          <p:cNvPr id="7" name="Text 4"/>
          <p:cNvSpPr/>
          <p:nvPr/>
        </p:nvSpPr>
        <p:spPr>
          <a:xfrm>
            <a:off x="5704761" y="3683437"/>
            <a:ext cx="1384457" cy="355402"/>
          </a:xfrm>
          <a:prstGeom prst="rect">
            <a:avLst/>
          </a:prstGeom>
          <a:noFill/>
          <a:ln/>
        </p:spPr>
        <p:txBody>
          <a:bodyPr wrap="none" rtlCol="0" anchor="t"/>
          <a:lstStyle/>
          <a:p>
            <a:pPr marL="0" indent="0">
              <a:lnSpc>
                <a:spcPts val="2799"/>
              </a:lnSpc>
              <a:buNone/>
            </a:pPr>
            <a:r>
              <a:rPr lang="en-US" sz="1750" dirty="0">
                <a:latin typeface="DM Sans" pitchFamily="34" charset="0"/>
                <a:ea typeface="DM Sans" pitchFamily="34" charset="-122"/>
                <a:cs typeface="DM Sans" pitchFamily="34" charset="-120"/>
              </a:rPr>
              <a:t>Configuración de la interfaz</a:t>
            </a:r>
            <a:endParaRPr lang="en-US" sz="1750" dirty="0"/>
          </a:p>
        </p:txBody>
      </p:sp>
      <p:sp>
        <p:nvSpPr>
          <p:cNvPr id="8" name="Text 5"/>
          <p:cNvSpPr/>
          <p:nvPr/>
        </p:nvSpPr>
        <p:spPr>
          <a:xfrm>
            <a:off x="9435295" y="3626655"/>
            <a:ext cx="4821436" cy="710803"/>
          </a:xfrm>
          <a:prstGeom prst="rect">
            <a:avLst/>
          </a:prstGeom>
          <a:noFill/>
          <a:ln/>
        </p:spPr>
        <p:txBody>
          <a:bodyPr wrap="square" rtlCol="0" anchor="t"/>
          <a:lstStyle/>
          <a:p>
            <a:pPr marL="0" indent="0">
              <a:lnSpc>
                <a:spcPts val="2799"/>
              </a:lnSpc>
              <a:buNone/>
            </a:pPr>
            <a:r>
              <a:rPr lang="en-US" sz="1750" dirty="0">
                <a:latin typeface="DM Sans" pitchFamily="34" charset="0"/>
                <a:ea typeface="DM Sans" pitchFamily="34" charset="-122"/>
                <a:cs typeface="DM Sans" pitchFamily="34" charset="-120"/>
              </a:rPr>
              <a:t>Se configura la interfaz de usuario utilizando Streamlit.</a:t>
            </a:r>
            <a:endParaRPr lang="en-US" sz="1750" dirty="0"/>
          </a:p>
        </p:txBody>
      </p:sp>
      <p:sp>
        <p:nvSpPr>
          <p:cNvPr id="9" name="Shape 6"/>
          <p:cNvSpPr/>
          <p:nvPr/>
        </p:nvSpPr>
        <p:spPr>
          <a:xfrm>
            <a:off x="9269374" y="4478309"/>
            <a:ext cx="4987357" cy="992505"/>
          </a:xfrm>
          <a:prstGeom prst="rect">
            <a:avLst/>
          </a:prstGeom>
          <a:solidFill>
            <a:srgbClr val="000000">
              <a:alpha val="4000"/>
            </a:srgbClr>
          </a:solidFill>
          <a:ln/>
        </p:spPr>
        <p:txBody>
          <a:bodyPr/>
          <a:lstStyle/>
          <a:p>
            <a:endParaRPr lang="es-ES"/>
          </a:p>
        </p:txBody>
      </p:sp>
      <p:sp>
        <p:nvSpPr>
          <p:cNvPr id="10" name="Text 7"/>
          <p:cNvSpPr/>
          <p:nvPr/>
        </p:nvSpPr>
        <p:spPr>
          <a:xfrm>
            <a:off x="5704761" y="4602899"/>
            <a:ext cx="3995131" cy="355402"/>
          </a:xfrm>
          <a:prstGeom prst="rect">
            <a:avLst/>
          </a:prstGeom>
          <a:noFill/>
          <a:ln/>
        </p:spPr>
        <p:txBody>
          <a:bodyPr wrap="none" rtlCol="0" anchor="t"/>
          <a:lstStyle/>
          <a:p>
            <a:pPr marL="0" indent="0">
              <a:lnSpc>
                <a:spcPts val="2799"/>
              </a:lnSpc>
              <a:buNone/>
            </a:pPr>
            <a:r>
              <a:rPr lang="en-US" sz="1750" dirty="0">
                <a:latin typeface="DM Sans" pitchFamily="34" charset="0"/>
                <a:ea typeface="DM Sans" pitchFamily="34" charset="-122"/>
                <a:cs typeface="DM Sans" pitchFamily="34" charset="-120"/>
              </a:rPr>
              <a:t>Entrada de texto</a:t>
            </a:r>
            <a:endParaRPr lang="en-US" sz="1750" dirty="0"/>
          </a:p>
        </p:txBody>
      </p:sp>
      <p:sp>
        <p:nvSpPr>
          <p:cNvPr id="11" name="Text 8"/>
          <p:cNvSpPr/>
          <p:nvPr/>
        </p:nvSpPr>
        <p:spPr>
          <a:xfrm>
            <a:off x="9493449" y="4619159"/>
            <a:ext cx="4821436" cy="710803"/>
          </a:xfrm>
          <a:prstGeom prst="rect">
            <a:avLst/>
          </a:prstGeom>
          <a:noFill/>
          <a:ln/>
        </p:spPr>
        <p:txBody>
          <a:bodyPr wrap="square" rtlCol="0" anchor="t"/>
          <a:lstStyle/>
          <a:p>
            <a:pPr marL="0" indent="0">
              <a:lnSpc>
                <a:spcPts val="2799"/>
              </a:lnSpc>
              <a:buNone/>
            </a:pPr>
            <a:r>
              <a:rPr lang="en-US" sz="1750" dirty="0">
                <a:latin typeface="DM Sans" pitchFamily="34" charset="0"/>
                <a:ea typeface="DM Sans" pitchFamily="34" charset="-122"/>
                <a:cs typeface="DM Sans" pitchFamily="34" charset="-120"/>
              </a:rPr>
              <a:t>Se agrega un campo de entrada de texto para que el usuario ingrese preguntas.</a:t>
            </a:r>
            <a:endParaRPr lang="en-US" sz="1750" dirty="0"/>
          </a:p>
        </p:txBody>
      </p:sp>
      <p:sp>
        <p:nvSpPr>
          <p:cNvPr id="12" name="Shape 9"/>
          <p:cNvSpPr/>
          <p:nvPr/>
        </p:nvSpPr>
        <p:spPr>
          <a:xfrm>
            <a:off x="7315199" y="5527596"/>
            <a:ext cx="5269587" cy="992505"/>
          </a:xfrm>
          <a:prstGeom prst="rect">
            <a:avLst/>
          </a:prstGeom>
          <a:solidFill>
            <a:srgbClr val="FFFFFF">
              <a:alpha val="4000"/>
            </a:srgbClr>
          </a:solidFill>
          <a:ln/>
        </p:spPr>
        <p:txBody>
          <a:bodyPr/>
          <a:lstStyle/>
          <a:p>
            <a:endParaRPr lang="es-ES"/>
          </a:p>
        </p:txBody>
      </p:sp>
      <p:sp>
        <p:nvSpPr>
          <p:cNvPr id="13" name="Text 10"/>
          <p:cNvSpPr/>
          <p:nvPr/>
        </p:nvSpPr>
        <p:spPr>
          <a:xfrm>
            <a:off x="5704761" y="5659149"/>
            <a:ext cx="4821436" cy="355402"/>
          </a:xfrm>
          <a:prstGeom prst="rect">
            <a:avLst/>
          </a:prstGeom>
          <a:noFill/>
          <a:ln/>
        </p:spPr>
        <p:txBody>
          <a:bodyPr wrap="none" rtlCol="0" anchor="t"/>
          <a:lstStyle/>
          <a:p>
            <a:pPr marL="0" indent="0">
              <a:lnSpc>
                <a:spcPts val="2799"/>
              </a:lnSpc>
              <a:buNone/>
            </a:pPr>
            <a:r>
              <a:rPr lang="en-US" sz="1750" dirty="0">
                <a:latin typeface="DM Sans" pitchFamily="34" charset="0"/>
                <a:ea typeface="DM Sans" pitchFamily="34" charset="-122"/>
                <a:cs typeface="DM Sans" pitchFamily="34" charset="-120"/>
              </a:rPr>
              <a:t>Botón de envío</a:t>
            </a:r>
            <a:endParaRPr lang="en-US" sz="1750" dirty="0"/>
          </a:p>
        </p:txBody>
      </p:sp>
      <p:sp>
        <p:nvSpPr>
          <p:cNvPr id="14" name="Text 11"/>
          <p:cNvSpPr/>
          <p:nvPr/>
        </p:nvSpPr>
        <p:spPr>
          <a:xfrm>
            <a:off x="9493449" y="5725229"/>
            <a:ext cx="4821436" cy="710803"/>
          </a:xfrm>
          <a:prstGeom prst="rect">
            <a:avLst/>
          </a:prstGeom>
          <a:noFill/>
          <a:ln/>
        </p:spPr>
        <p:txBody>
          <a:bodyPr wrap="square" rtlCol="0" anchor="t"/>
          <a:lstStyle/>
          <a:p>
            <a:pPr marL="0" indent="0">
              <a:lnSpc>
                <a:spcPts val="2799"/>
              </a:lnSpc>
              <a:buNone/>
            </a:pPr>
            <a:r>
              <a:rPr lang="en-US" sz="1750" dirty="0">
                <a:latin typeface="DM Sans" pitchFamily="34" charset="0"/>
                <a:ea typeface="DM Sans" pitchFamily="34" charset="-122"/>
                <a:cs typeface="DM Sans" pitchFamily="34" charset="-120"/>
              </a:rPr>
              <a:t>Se incluye un botón para que el usuario pueda enviar las preguntas al backend.</a:t>
            </a:r>
            <a:endParaRPr lang="en-US" sz="1750" dirty="0"/>
          </a:p>
        </p:txBody>
      </p:sp>
      <p:sp>
        <p:nvSpPr>
          <p:cNvPr id="18" name="Shape 2">
            <a:extLst>
              <a:ext uri="{FF2B5EF4-FFF2-40B4-BE49-F238E27FC236}">
                <a16:creationId xmlns:a16="http://schemas.microsoft.com/office/drawing/2014/main" id="{6B959054-7EDF-CFB9-D0A7-80E3750CA8B5}"/>
              </a:ext>
            </a:extLst>
          </p:cNvPr>
          <p:cNvSpPr/>
          <p:nvPr/>
        </p:nvSpPr>
        <p:spPr>
          <a:xfrm>
            <a:off x="-1" y="0"/>
            <a:ext cx="14630400" cy="805543"/>
          </a:xfrm>
          <a:prstGeom prst="roundRect">
            <a:avLst>
              <a:gd name="adj" fmla="val 3680"/>
            </a:avLst>
          </a:prstGeom>
          <a:solidFill>
            <a:schemeClr val="accent2">
              <a:lumMod val="20000"/>
              <a:lumOff val="80000"/>
            </a:schemeClr>
          </a:solidFill>
          <a:ln w="7620">
            <a:solidFill>
              <a:srgbClr val="DDD3BA"/>
            </a:solidFill>
            <a:prstDash val="solid"/>
          </a:ln>
        </p:spPr>
        <p:txBody>
          <a:bodyPr/>
          <a:lstStyle/>
          <a:p>
            <a:endParaRPr lang="es-ES"/>
          </a:p>
        </p:txBody>
      </p:sp>
      <p:sp>
        <p:nvSpPr>
          <p:cNvPr id="19" name="Title 1">
            <a:extLst>
              <a:ext uri="{FF2B5EF4-FFF2-40B4-BE49-F238E27FC236}">
                <a16:creationId xmlns:a16="http://schemas.microsoft.com/office/drawing/2014/main" id="{93A0BD91-50A3-9DEE-8473-3AF77973A8F4}"/>
              </a:ext>
            </a:extLst>
          </p:cNvPr>
          <p:cNvSpPr txBox="1">
            <a:spLocks noChangeArrowheads="1"/>
          </p:cNvSpPr>
          <p:nvPr/>
        </p:nvSpPr>
        <p:spPr bwMode="auto">
          <a:xfrm>
            <a:off x="171409"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3. Metodología</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
            <a:extLst>
              <a:ext uri="{FF2B5EF4-FFF2-40B4-BE49-F238E27FC236}">
                <a16:creationId xmlns:a16="http://schemas.microsoft.com/office/drawing/2014/main" id="{5C0034AF-4542-A9CA-F59A-66E71354FB1C}"/>
              </a:ext>
            </a:extLst>
          </p:cNvPr>
          <p:cNvSpPr/>
          <p:nvPr/>
        </p:nvSpPr>
        <p:spPr>
          <a:xfrm>
            <a:off x="0" y="0"/>
            <a:ext cx="14630400" cy="805543"/>
          </a:xfrm>
          <a:prstGeom prst="roundRect">
            <a:avLst>
              <a:gd name="adj" fmla="val 3680"/>
            </a:avLst>
          </a:prstGeom>
          <a:solidFill>
            <a:schemeClr val="accent2">
              <a:lumMod val="20000"/>
              <a:lumOff val="80000"/>
            </a:schemeClr>
          </a:solidFill>
          <a:ln w="7620">
            <a:solidFill>
              <a:srgbClr val="DDD3BA"/>
            </a:solidFill>
            <a:prstDash val="solid"/>
          </a:ln>
        </p:spPr>
        <p:txBody>
          <a:bodyPr/>
          <a:lstStyle/>
          <a:p>
            <a:endParaRPr lang="es-ES"/>
          </a:p>
        </p:txBody>
      </p:sp>
      <p:pic>
        <p:nvPicPr>
          <p:cNvPr id="11" name="Image 1" descr="preencoded.png"/>
          <p:cNvPicPr>
            <a:picLocks noChangeAspect="1"/>
          </p:cNvPicPr>
          <p:nvPr/>
        </p:nvPicPr>
        <p:blipFill>
          <a:blip r:embed="rId3"/>
          <a:stretch>
            <a:fillRect/>
          </a:stretch>
        </p:blipFill>
        <p:spPr>
          <a:xfrm>
            <a:off x="8065187" y="883384"/>
            <a:ext cx="5969659" cy="7044249"/>
          </a:xfrm>
          <a:prstGeom prst="rect">
            <a:avLst/>
          </a:prstGeom>
        </p:spPr>
      </p:pic>
      <p:sp>
        <p:nvSpPr>
          <p:cNvPr id="4" name="Text 1"/>
          <p:cNvSpPr/>
          <p:nvPr/>
        </p:nvSpPr>
        <p:spPr>
          <a:xfrm>
            <a:off x="199610" y="980686"/>
            <a:ext cx="6875383" cy="504587"/>
          </a:xfrm>
          <a:prstGeom prst="rect">
            <a:avLst/>
          </a:prstGeom>
          <a:noFill/>
          <a:ln/>
        </p:spPr>
        <p:txBody>
          <a:bodyPr wrap="none" rtlCol="0" anchor="t"/>
          <a:lstStyle/>
          <a:p>
            <a:pPr marL="0" indent="0">
              <a:lnSpc>
                <a:spcPts val="3974"/>
              </a:lnSpc>
              <a:buNone/>
            </a:pPr>
            <a:r>
              <a:rPr lang="es-ES" sz="2400" dirty="0">
                <a:latin typeface="Libre Baskerville" pitchFamily="34" charset="0"/>
                <a:ea typeface="Libre Baskerville" pitchFamily="34" charset="-122"/>
                <a:cs typeface="Libre Baskerville" pitchFamily="34" charset="-120"/>
              </a:rPr>
              <a:t>Diagrama</a:t>
            </a:r>
            <a:r>
              <a:rPr lang="en-US" sz="2400" dirty="0">
                <a:latin typeface="Libre Baskerville" pitchFamily="34" charset="0"/>
                <a:ea typeface="Libre Baskerville" pitchFamily="34" charset="-122"/>
                <a:cs typeface="Libre Baskerville" pitchFamily="34" charset="-120"/>
              </a:rPr>
              <a:t> de </a:t>
            </a:r>
            <a:r>
              <a:rPr lang="es-ES" sz="2400" dirty="0">
                <a:latin typeface="Libre Baskerville" pitchFamily="34" charset="0"/>
                <a:ea typeface="Libre Baskerville" pitchFamily="34" charset="-122"/>
                <a:cs typeface="Libre Baskerville" pitchFamily="34" charset="-120"/>
              </a:rPr>
              <a:t>funcionamiento</a:t>
            </a:r>
            <a:endParaRPr lang="es-ES" sz="2400" dirty="0"/>
          </a:p>
        </p:txBody>
      </p:sp>
      <p:sp>
        <p:nvSpPr>
          <p:cNvPr id="15" name="CuadroTexto 14">
            <a:extLst>
              <a:ext uri="{FF2B5EF4-FFF2-40B4-BE49-F238E27FC236}">
                <a16:creationId xmlns:a16="http://schemas.microsoft.com/office/drawing/2014/main" id="{CBFEC299-9F11-90A6-B2CC-5874F6E6190C}"/>
              </a:ext>
            </a:extLst>
          </p:cNvPr>
          <p:cNvSpPr txBox="1"/>
          <p:nvPr/>
        </p:nvSpPr>
        <p:spPr>
          <a:xfrm>
            <a:off x="199611" y="1476590"/>
            <a:ext cx="7315200" cy="2075248"/>
          </a:xfrm>
          <a:prstGeom prst="rect">
            <a:avLst/>
          </a:prstGeom>
          <a:noFill/>
        </p:spPr>
        <p:txBody>
          <a:bodyPr wrap="square">
            <a:spAutoFit/>
          </a:bodyPr>
          <a:lstStyle/>
          <a:p>
            <a:pPr>
              <a:lnSpc>
                <a:spcPct val="150000"/>
              </a:lnSpc>
            </a:pPr>
            <a:r>
              <a:rPr lang="es-ES" sz="1750" dirty="0">
                <a:latin typeface="DM Sans" pitchFamily="2" charset="0"/>
              </a:rPr>
              <a:t>La interfaz de usuario se configura utilizando </a:t>
            </a:r>
            <a:r>
              <a:rPr lang="es-ES" sz="1750" dirty="0" err="1">
                <a:latin typeface="DM Sans" pitchFamily="2" charset="0"/>
              </a:rPr>
              <a:t>Streamlit</a:t>
            </a:r>
            <a:r>
              <a:rPr lang="es-ES" sz="1750" dirty="0">
                <a:latin typeface="DM Sans" pitchFamily="2" charset="0"/>
              </a:rPr>
              <a:t>, una biblioteca de Python que permite crear aplicaciones web interactivas de manera sencilla. La interfaz incluye un campo de entrada de texto para que el usuario pueda ingresar preguntas, así como un botón de envío para que pueda enviar esas preguntas al </a:t>
            </a:r>
            <a:r>
              <a:rPr lang="es-ES" sz="1750" dirty="0" err="1">
                <a:latin typeface="DM Sans" pitchFamily="2" charset="0"/>
              </a:rPr>
              <a:t>backend</a:t>
            </a:r>
            <a:r>
              <a:rPr lang="es-ES" sz="1750" dirty="0">
                <a:latin typeface="DM Sans" pitchFamily="2" charset="0"/>
              </a:rPr>
              <a:t>.</a:t>
            </a:r>
          </a:p>
        </p:txBody>
      </p:sp>
      <p:pic>
        <p:nvPicPr>
          <p:cNvPr id="16" name="Image 1" descr="preencoded.png">
            <a:extLst>
              <a:ext uri="{FF2B5EF4-FFF2-40B4-BE49-F238E27FC236}">
                <a16:creationId xmlns:a16="http://schemas.microsoft.com/office/drawing/2014/main" id="{336BA8B4-8773-54B9-7BDC-9A8A00AB3F50}"/>
              </a:ext>
            </a:extLst>
          </p:cNvPr>
          <p:cNvPicPr>
            <a:picLocks noChangeAspect="1"/>
          </p:cNvPicPr>
          <p:nvPr/>
        </p:nvPicPr>
        <p:blipFill>
          <a:blip r:embed="rId4"/>
          <a:stretch>
            <a:fillRect/>
          </a:stretch>
        </p:blipFill>
        <p:spPr>
          <a:xfrm>
            <a:off x="910425" y="4114800"/>
            <a:ext cx="5654789" cy="3494868"/>
          </a:xfrm>
          <a:prstGeom prst="rect">
            <a:avLst/>
          </a:prstGeom>
        </p:spPr>
      </p:pic>
      <p:sp>
        <p:nvSpPr>
          <p:cNvPr id="9" name="Title 1">
            <a:extLst>
              <a:ext uri="{FF2B5EF4-FFF2-40B4-BE49-F238E27FC236}">
                <a16:creationId xmlns:a16="http://schemas.microsoft.com/office/drawing/2014/main" id="{53D639C4-E80A-0C39-659F-D7347C00AC7E}"/>
              </a:ext>
            </a:extLst>
          </p:cNvPr>
          <p:cNvSpPr txBox="1">
            <a:spLocks noChangeArrowheads="1"/>
          </p:cNvSpPr>
          <p:nvPr/>
        </p:nvSpPr>
        <p:spPr bwMode="auto">
          <a:xfrm>
            <a:off x="171410"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3. Metodología</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hape 2">
            <a:extLst>
              <a:ext uri="{FF2B5EF4-FFF2-40B4-BE49-F238E27FC236}">
                <a16:creationId xmlns:a16="http://schemas.microsoft.com/office/drawing/2014/main" id="{6332F282-3960-2306-AD51-EB43C52AD738}"/>
              </a:ext>
            </a:extLst>
          </p:cNvPr>
          <p:cNvSpPr/>
          <p:nvPr/>
        </p:nvSpPr>
        <p:spPr>
          <a:xfrm>
            <a:off x="0" y="0"/>
            <a:ext cx="14630400" cy="805543"/>
          </a:xfrm>
          <a:prstGeom prst="roundRect">
            <a:avLst>
              <a:gd name="adj" fmla="val 3680"/>
            </a:avLst>
          </a:prstGeom>
          <a:solidFill>
            <a:schemeClr val="accent2">
              <a:lumMod val="20000"/>
              <a:lumOff val="80000"/>
            </a:schemeClr>
          </a:solidFill>
          <a:ln w="7620">
            <a:solidFill>
              <a:srgbClr val="DDD3BA"/>
            </a:solidFill>
            <a:prstDash val="solid"/>
          </a:ln>
        </p:spPr>
        <p:txBody>
          <a:bodyPr/>
          <a:lstStyle/>
          <a:p>
            <a:endParaRPr lang="es-ES"/>
          </a:p>
        </p:txBody>
      </p:sp>
      <p:pic>
        <p:nvPicPr>
          <p:cNvPr id="4" name="Image 1" descr="preencoded.png"/>
          <p:cNvPicPr>
            <a:picLocks noChangeAspect="1"/>
          </p:cNvPicPr>
          <p:nvPr/>
        </p:nvPicPr>
        <p:blipFill>
          <a:blip r:embed="rId3"/>
          <a:srcRect t="9787"/>
          <a:stretch/>
        </p:blipFill>
        <p:spPr>
          <a:xfrm>
            <a:off x="-7620" y="1073808"/>
            <a:ext cx="3657600" cy="7425248"/>
          </a:xfrm>
          <a:prstGeom prst="rect">
            <a:avLst/>
          </a:prstGeom>
        </p:spPr>
      </p:pic>
      <p:sp>
        <p:nvSpPr>
          <p:cNvPr id="5" name="Text 1"/>
          <p:cNvSpPr/>
          <p:nvPr/>
        </p:nvSpPr>
        <p:spPr>
          <a:xfrm>
            <a:off x="4486156" y="890606"/>
            <a:ext cx="10151864" cy="1381125"/>
          </a:xfrm>
          <a:prstGeom prst="rect">
            <a:avLst/>
          </a:prstGeom>
          <a:noFill/>
          <a:ln/>
        </p:spPr>
        <p:txBody>
          <a:bodyPr wrap="square" rtlCol="0" anchor="t"/>
          <a:lstStyle/>
          <a:p>
            <a:pPr marL="0" indent="0">
              <a:lnSpc>
                <a:spcPts val="5437"/>
              </a:lnSpc>
              <a:buNone/>
            </a:pPr>
            <a:r>
              <a:rPr lang="en-US" sz="4350" dirty="0">
                <a:solidFill>
                  <a:srgbClr val="5C4E3D"/>
                </a:solidFill>
                <a:latin typeface="Libre Baskerville" pitchFamily="34" charset="0"/>
                <a:ea typeface="Libre Baskerville" pitchFamily="34" charset="-122"/>
                <a:cs typeface="Libre Baskerville" pitchFamily="34" charset="-120"/>
              </a:rPr>
              <a:t>Características Clave del Sistema RAG</a:t>
            </a:r>
            <a:endParaRPr lang="en-US" sz="4350" dirty="0"/>
          </a:p>
        </p:txBody>
      </p:sp>
      <p:pic>
        <p:nvPicPr>
          <p:cNvPr id="6" name="Image 2" descr="preencoded.png"/>
          <p:cNvPicPr>
            <a:picLocks noChangeAspect="1"/>
          </p:cNvPicPr>
          <p:nvPr/>
        </p:nvPicPr>
        <p:blipFill>
          <a:blip r:embed="rId4"/>
          <a:stretch>
            <a:fillRect/>
          </a:stretch>
        </p:blipFill>
        <p:spPr>
          <a:xfrm>
            <a:off x="4486156" y="2320052"/>
            <a:ext cx="1104781" cy="1767721"/>
          </a:xfrm>
          <a:prstGeom prst="rect">
            <a:avLst/>
          </a:prstGeom>
        </p:spPr>
      </p:pic>
      <p:sp>
        <p:nvSpPr>
          <p:cNvPr id="7" name="Text 2"/>
          <p:cNvSpPr/>
          <p:nvPr/>
        </p:nvSpPr>
        <p:spPr>
          <a:xfrm>
            <a:off x="5922288" y="2540913"/>
            <a:ext cx="3148251" cy="345281"/>
          </a:xfrm>
          <a:prstGeom prst="rect">
            <a:avLst/>
          </a:prstGeom>
          <a:noFill/>
          <a:ln/>
        </p:spPr>
        <p:txBody>
          <a:bodyPr wrap="none" rtlCol="0" anchor="t"/>
          <a:lstStyle/>
          <a:p>
            <a:pPr marL="0" indent="0" algn="l">
              <a:lnSpc>
                <a:spcPts val="2719"/>
              </a:lnSpc>
              <a:buNone/>
            </a:pPr>
            <a:r>
              <a:rPr lang="en-US" sz="2175" dirty="0">
                <a:latin typeface="Libre Baskerville" pitchFamily="34" charset="0"/>
                <a:ea typeface="Libre Baskerville" pitchFamily="34" charset="-122"/>
                <a:cs typeface="Libre Baskerville" pitchFamily="34" charset="-120"/>
              </a:rPr>
              <a:t>Recopilación de Datos</a:t>
            </a:r>
            <a:endParaRPr lang="en-US" sz="2175" dirty="0"/>
          </a:p>
        </p:txBody>
      </p:sp>
      <p:sp>
        <p:nvSpPr>
          <p:cNvPr id="8" name="Text 3"/>
          <p:cNvSpPr/>
          <p:nvPr/>
        </p:nvSpPr>
        <p:spPr>
          <a:xfrm>
            <a:off x="5922288" y="3018711"/>
            <a:ext cx="7879556" cy="662940"/>
          </a:xfrm>
          <a:prstGeom prst="rect">
            <a:avLst/>
          </a:prstGeom>
          <a:noFill/>
          <a:ln/>
        </p:spPr>
        <p:txBody>
          <a:bodyPr wrap="square" rtlCol="0" anchor="t"/>
          <a:lstStyle/>
          <a:p>
            <a:pPr marL="0" indent="0" algn="l">
              <a:lnSpc>
                <a:spcPts val="2610"/>
              </a:lnSpc>
              <a:buNone/>
            </a:pPr>
            <a:r>
              <a:rPr lang="en-US" sz="1740" dirty="0">
                <a:latin typeface="DM Sans" pitchFamily="34" charset="0"/>
                <a:ea typeface="DM Sans" pitchFamily="34" charset="-122"/>
                <a:cs typeface="DM Sans" pitchFamily="34" charset="-120"/>
              </a:rPr>
              <a:t>El sistema RAG recopilará datos genómicos y biométricos de los usuarios a través de dispositivos y plataformas integradas.</a:t>
            </a:r>
            <a:endParaRPr lang="en-US" sz="1740" dirty="0"/>
          </a:p>
        </p:txBody>
      </p:sp>
      <p:pic>
        <p:nvPicPr>
          <p:cNvPr id="9" name="Image 3" descr="preencoded.png"/>
          <p:cNvPicPr>
            <a:picLocks noChangeAspect="1"/>
          </p:cNvPicPr>
          <p:nvPr/>
        </p:nvPicPr>
        <p:blipFill>
          <a:blip r:embed="rId5"/>
          <a:stretch>
            <a:fillRect/>
          </a:stretch>
        </p:blipFill>
        <p:spPr>
          <a:xfrm>
            <a:off x="4486156" y="4087773"/>
            <a:ext cx="1104781" cy="1767721"/>
          </a:xfrm>
          <a:prstGeom prst="rect">
            <a:avLst/>
          </a:prstGeom>
        </p:spPr>
      </p:pic>
      <p:sp>
        <p:nvSpPr>
          <p:cNvPr id="10" name="Text 4"/>
          <p:cNvSpPr/>
          <p:nvPr/>
        </p:nvSpPr>
        <p:spPr>
          <a:xfrm>
            <a:off x="5922288" y="4308634"/>
            <a:ext cx="2762131" cy="345281"/>
          </a:xfrm>
          <a:prstGeom prst="rect">
            <a:avLst/>
          </a:prstGeom>
          <a:noFill/>
          <a:ln/>
        </p:spPr>
        <p:txBody>
          <a:bodyPr wrap="none" rtlCol="0" anchor="t"/>
          <a:lstStyle/>
          <a:p>
            <a:pPr marL="0" indent="0" algn="l">
              <a:lnSpc>
                <a:spcPts val="2719"/>
              </a:lnSpc>
              <a:buNone/>
            </a:pPr>
            <a:r>
              <a:rPr lang="en-US" sz="2175" dirty="0">
                <a:latin typeface="Libre Baskerville" pitchFamily="34" charset="0"/>
                <a:ea typeface="Libre Baskerville" pitchFamily="34" charset="-122"/>
                <a:cs typeface="Libre Baskerville" pitchFamily="34" charset="-120"/>
              </a:rPr>
              <a:t>Análisis de Datos</a:t>
            </a:r>
            <a:endParaRPr lang="en-US" sz="2175" dirty="0"/>
          </a:p>
        </p:txBody>
      </p:sp>
      <p:sp>
        <p:nvSpPr>
          <p:cNvPr id="11" name="Text 5"/>
          <p:cNvSpPr/>
          <p:nvPr/>
        </p:nvSpPr>
        <p:spPr>
          <a:xfrm>
            <a:off x="5922288" y="4786432"/>
            <a:ext cx="7879556" cy="662940"/>
          </a:xfrm>
          <a:prstGeom prst="rect">
            <a:avLst/>
          </a:prstGeom>
          <a:noFill/>
          <a:ln/>
        </p:spPr>
        <p:txBody>
          <a:bodyPr wrap="square" rtlCol="0" anchor="t"/>
          <a:lstStyle/>
          <a:p>
            <a:pPr marL="0" indent="0" algn="l">
              <a:lnSpc>
                <a:spcPts val="2610"/>
              </a:lnSpc>
              <a:buNone/>
            </a:pPr>
            <a:r>
              <a:rPr lang="en-US" sz="1740" dirty="0">
                <a:latin typeface="DM Sans" pitchFamily="34" charset="0"/>
                <a:ea typeface="DM Sans" pitchFamily="34" charset="-122"/>
                <a:cs typeface="DM Sans" pitchFamily="34" charset="-120"/>
              </a:rPr>
              <a:t>Los datos recopilados serán analizados utilizando técnicas de inteligencia artificial y aprendizaje automático para identificar patrones y correlaciones.</a:t>
            </a:r>
            <a:endParaRPr lang="en-US" sz="1740" dirty="0"/>
          </a:p>
        </p:txBody>
      </p:sp>
      <p:pic>
        <p:nvPicPr>
          <p:cNvPr id="12" name="Image 4" descr="preencoded.png"/>
          <p:cNvPicPr>
            <a:picLocks noChangeAspect="1"/>
          </p:cNvPicPr>
          <p:nvPr/>
        </p:nvPicPr>
        <p:blipFill>
          <a:blip r:embed="rId6"/>
          <a:stretch>
            <a:fillRect/>
          </a:stretch>
        </p:blipFill>
        <p:spPr>
          <a:xfrm>
            <a:off x="4486156" y="5855494"/>
            <a:ext cx="1104781" cy="1767721"/>
          </a:xfrm>
          <a:prstGeom prst="rect">
            <a:avLst/>
          </a:prstGeom>
        </p:spPr>
      </p:pic>
      <p:sp>
        <p:nvSpPr>
          <p:cNvPr id="13" name="Text 6"/>
          <p:cNvSpPr/>
          <p:nvPr/>
        </p:nvSpPr>
        <p:spPr>
          <a:xfrm>
            <a:off x="5922288" y="6076355"/>
            <a:ext cx="4730591" cy="345281"/>
          </a:xfrm>
          <a:prstGeom prst="rect">
            <a:avLst/>
          </a:prstGeom>
          <a:noFill/>
          <a:ln/>
        </p:spPr>
        <p:txBody>
          <a:bodyPr wrap="none" rtlCol="0" anchor="t"/>
          <a:lstStyle/>
          <a:p>
            <a:pPr marL="0" indent="0" algn="l">
              <a:lnSpc>
                <a:spcPts val="2719"/>
              </a:lnSpc>
              <a:buNone/>
            </a:pPr>
            <a:r>
              <a:rPr lang="en-US" sz="2175" dirty="0">
                <a:latin typeface="Libre Baskerville" pitchFamily="34" charset="0"/>
                <a:ea typeface="Libre Baskerville" pitchFamily="34" charset="-122"/>
                <a:cs typeface="Libre Baskerville" pitchFamily="34" charset="-120"/>
              </a:rPr>
              <a:t>Generación de Recomendaciones</a:t>
            </a:r>
            <a:endParaRPr lang="en-US" sz="2175" dirty="0"/>
          </a:p>
        </p:txBody>
      </p:sp>
      <p:sp>
        <p:nvSpPr>
          <p:cNvPr id="14" name="Text 7"/>
          <p:cNvSpPr/>
          <p:nvPr/>
        </p:nvSpPr>
        <p:spPr>
          <a:xfrm>
            <a:off x="5922288" y="6554153"/>
            <a:ext cx="7879556" cy="662940"/>
          </a:xfrm>
          <a:prstGeom prst="rect">
            <a:avLst/>
          </a:prstGeom>
          <a:noFill/>
          <a:ln/>
        </p:spPr>
        <p:txBody>
          <a:bodyPr wrap="square" rtlCol="0" anchor="t"/>
          <a:lstStyle/>
          <a:p>
            <a:pPr marL="0" indent="0" algn="l">
              <a:lnSpc>
                <a:spcPts val="2610"/>
              </a:lnSpc>
              <a:buNone/>
            </a:pPr>
            <a:r>
              <a:rPr lang="en-US" sz="1740" dirty="0">
                <a:latin typeface="DM Sans" pitchFamily="34" charset="0"/>
                <a:ea typeface="DM Sans" pitchFamily="34" charset="-122"/>
                <a:cs typeface="DM Sans" pitchFamily="34" charset="-120"/>
              </a:rPr>
              <a:t>El algoritmo predictivo del sistema utilizará los resultados del análisis de datos para generar recomendaciones personalizadas de estilo de vida.</a:t>
            </a:r>
            <a:endParaRPr lang="en-US" sz="1740" dirty="0"/>
          </a:p>
        </p:txBody>
      </p:sp>
      <p:sp>
        <p:nvSpPr>
          <p:cNvPr id="16" name="Title 1">
            <a:extLst>
              <a:ext uri="{FF2B5EF4-FFF2-40B4-BE49-F238E27FC236}">
                <a16:creationId xmlns:a16="http://schemas.microsoft.com/office/drawing/2014/main" id="{32BFC072-791A-5EAD-A576-75C1E5F325F3}"/>
              </a:ext>
            </a:extLst>
          </p:cNvPr>
          <p:cNvSpPr txBox="1">
            <a:spLocks noChangeArrowheads="1"/>
          </p:cNvSpPr>
          <p:nvPr/>
        </p:nvSpPr>
        <p:spPr bwMode="auto">
          <a:xfrm>
            <a:off x="171410"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3. Metodología</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p:cNvSpPr/>
          <p:nvPr/>
        </p:nvSpPr>
        <p:spPr>
          <a:xfrm>
            <a:off x="3481923" y="1151546"/>
            <a:ext cx="7888724" cy="694373"/>
          </a:xfrm>
          <a:prstGeom prst="rect">
            <a:avLst/>
          </a:prstGeom>
          <a:noFill/>
          <a:ln/>
        </p:spPr>
        <p:txBody>
          <a:bodyPr wrap="none" rtlCol="0" anchor="t"/>
          <a:lstStyle/>
          <a:p>
            <a:pPr marL="0" indent="0" algn="ctr">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Beneficios del Sistema RAG</a:t>
            </a:r>
            <a:endParaRPr lang="en-US" sz="4374" dirty="0"/>
          </a:p>
        </p:txBody>
      </p:sp>
      <p:sp>
        <p:nvSpPr>
          <p:cNvPr id="5" name="Shape 2"/>
          <p:cNvSpPr/>
          <p:nvPr/>
        </p:nvSpPr>
        <p:spPr>
          <a:xfrm>
            <a:off x="2037993" y="2318418"/>
            <a:ext cx="5166122" cy="2606278"/>
          </a:xfrm>
          <a:prstGeom prst="roundRect">
            <a:avLst>
              <a:gd name="adj" fmla="val 3836"/>
            </a:avLst>
          </a:prstGeom>
          <a:solidFill>
            <a:srgbClr val="F7EDD4"/>
          </a:solidFill>
          <a:ln w="7620">
            <a:solidFill>
              <a:srgbClr val="DDD3BA"/>
            </a:solidFill>
            <a:prstDash val="solid"/>
          </a:ln>
        </p:spPr>
        <p:txBody>
          <a:bodyPr/>
          <a:lstStyle/>
          <a:p>
            <a:endParaRPr lang="es-ES"/>
          </a:p>
        </p:txBody>
      </p:sp>
      <p:sp>
        <p:nvSpPr>
          <p:cNvPr id="6" name="Text 3"/>
          <p:cNvSpPr/>
          <p:nvPr/>
        </p:nvSpPr>
        <p:spPr>
          <a:xfrm>
            <a:off x="2267783" y="2548209"/>
            <a:ext cx="2777490" cy="347186"/>
          </a:xfrm>
          <a:prstGeom prst="rect">
            <a:avLst/>
          </a:prstGeom>
          <a:noFill/>
          <a:ln/>
        </p:spPr>
        <p:txBody>
          <a:bodyPr wrap="none" rtlCol="0" anchor="t"/>
          <a:lstStyle/>
          <a:p>
            <a:pPr marL="0" indent="0">
              <a:lnSpc>
                <a:spcPts val="2734"/>
              </a:lnSpc>
              <a:buNone/>
            </a:pPr>
            <a:r>
              <a:rPr lang="en-US" sz="2187" dirty="0">
                <a:latin typeface="Libre Baskerville" pitchFamily="34" charset="0"/>
                <a:ea typeface="Libre Baskerville" pitchFamily="34" charset="-122"/>
                <a:cs typeface="Libre Baskerville" pitchFamily="34" charset="-120"/>
              </a:rPr>
              <a:t>Mejora de la Salud</a:t>
            </a:r>
            <a:endParaRPr lang="en-US" sz="2187" dirty="0"/>
          </a:p>
        </p:txBody>
      </p:sp>
      <p:sp>
        <p:nvSpPr>
          <p:cNvPr id="7" name="Text 4"/>
          <p:cNvSpPr/>
          <p:nvPr/>
        </p:nvSpPr>
        <p:spPr>
          <a:xfrm>
            <a:off x="2267783" y="3028626"/>
            <a:ext cx="4706541" cy="1666280"/>
          </a:xfrm>
          <a:prstGeom prst="rect">
            <a:avLst/>
          </a:prstGeom>
          <a:noFill/>
          <a:ln/>
        </p:spPr>
        <p:txBody>
          <a:bodyPr wrap="square" rtlCol="0" anchor="t"/>
          <a:lstStyle/>
          <a:p>
            <a:pPr marL="0" indent="0">
              <a:lnSpc>
                <a:spcPts val="2624"/>
              </a:lnSpc>
              <a:buNone/>
            </a:pPr>
            <a:r>
              <a:rPr lang="en-US" sz="1750" dirty="0">
                <a:latin typeface="DM Sans" pitchFamily="34" charset="0"/>
                <a:ea typeface="DM Sans" pitchFamily="34" charset="-122"/>
                <a:cs typeface="DM Sans" pitchFamily="34" charset="-120"/>
              </a:rPr>
              <a:t>Las recomendaciones personalizadas del sistema RAG ayudarán a los usuarios a adoptar estilos de vida más saludables, lo que se traducirá en una mejor salud y bienestar general.</a:t>
            </a:r>
            <a:endParaRPr lang="en-US" sz="1750" dirty="0"/>
          </a:p>
        </p:txBody>
      </p:sp>
      <p:sp>
        <p:nvSpPr>
          <p:cNvPr id="8" name="Shape 5"/>
          <p:cNvSpPr/>
          <p:nvPr/>
        </p:nvSpPr>
        <p:spPr>
          <a:xfrm>
            <a:off x="7426285" y="2318418"/>
            <a:ext cx="5166122" cy="2606278"/>
          </a:xfrm>
          <a:prstGeom prst="roundRect">
            <a:avLst>
              <a:gd name="adj" fmla="val 3836"/>
            </a:avLst>
          </a:prstGeom>
          <a:solidFill>
            <a:srgbClr val="F7EDD4"/>
          </a:solidFill>
          <a:ln w="7620">
            <a:solidFill>
              <a:srgbClr val="DDD3BA"/>
            </a:solidFill>
            <a:prstDash val="solid"/>
          </a:ln>
        </p:spPr>
        <p:txBody>
          <a:bodyPr/>
          <a:lstStyle/>
          <a:p>
            <a:endParaRPr lang="es-ES"/>
          </a:p>
        </p:txBody>
      </p:sp>
      <p:sp>
        <p:nvSpPr>
          <p:cNvPr id="9" name="Text 6"/>
          <p:cNvSpPr/>
          <p:nvPr/>
        </p:nvSpPr>
        <p:spPr>
          <a:xfrm>
            <a:off x="7656076" y="2548209"/>
            <a:ext cx="4178141" cy="347186"/>
          </a:xfrm>
          <a:prstGeom prst="rect">
            <a:avLst/>
          </a:prstGeom>
          <a:noFill/>
          <a:ln/>
        </p:spPr>
        <p:txBody>
          <a:bodyPr wrap="none" rtlCol="0" anchor="t"/>
          <a:lstStyle/>
          <a:p>
            <a:pPr marL="0" indent="0">
              <a:lnSpc>
                <a:spcPts val="2734"/>
              </a:lnSpc>
              <a:buNone/>
            </a:pPr>
            <a:r>
              <a:rPr lang="en-US" sz="2187" dirty="0">
                <a:latin typeface="Libre Baskerville" pitchFamily="34" charset="0"/>
                <a:ea typeface="Libre Baskerville" pitchFamily="34" charset="-122"/>
                <a:cs typeface="Libre Baskerville" pitchFamily="34" charset="-120"/>
              </a:rPr>
              <a:t>Prevención de Enfermedades</a:t>
            </a:r>
            <a:endParaRPr lang="en-US" sz="2187" dirty="0"/>
          </a:p>
        </p:txBody>
      </p:sp>
      <p:sp>
        <p:nvSpPr>
          <p:cNvPr id="10" name="Text 7"/>
          <p:cNvSpPr/>
          <p:nvPr/>
        </p:nvSpPr>
        <p:spPr>
          <a:xfrm>
            <a:off x="7656076" y="3028626"/>
            <a:ext cx="4706541" cy="1333024"/>
          </a:xfrm>
          <a:prstGeom prst="rect">
            <a:avLst/>
          </a:prstGeom>
          <a:noFill/>
          <a:ln/>
        </p:spPr>
        <p:txBody>
          <a:bodyPr wrap="square" rtlCol="0" anchor="t"/>
          <a:lstStyle/>
          <a:p>
            <a:pPr marL="0" indent="0">
              <a:lnSpc>
                <a:spcPts val="2624"/>
              </a:lnSpc>
              <a:buNone/>
            </a:pPr>
            <a:r>
              <a:rPr lang="en-US" sz="1750" dirty="0">
                <a:latin typeface="DM Sans" pitchFamily="34" charset="0"/>
                <a:ea typeface="DM Sans" pitchFamily="34" charset="-122"/>
                <a:cs typeface="DM Sans" pitchFamily="34" charset="-120"/>
              </a:rPr>
              <a:t>Al tener en cuenta la predisposición genética, el sistema podrá recomendar estrategias preventivas para reducir el riesgo de desarrollar ciertas enfermedades.</a:t>
            </a:r>
            <a:endParaRPr lang="en-US" sz="1750" dirty="0"/>
          </a:p>
        </p:txBody>
      </p:sp>
      <p:sp>
        <p:nvSpPr>
          <p:cNvPr id="11" name="Shape 8"/>
          <p:cNvSpPr/>
          <p:nvPr/>
        </p:nvSpPr>
        <p:spPr>
          <a:xfrm>
            <a:off x="2037993" y="5146867"/>
            <a:ext cx="5166122" cy="2273022"/>
          </a:xfrm>
          <a:prstGeom prst="roundRect">
            <a:avLst>
              <a:gd name="adj" fmla="val 4399"/>
            </a:avLst>
          </a:prstGeom>
          <a:solidFill>
            <a:srgbClr val="F7EDD4"/>
          </a:solidFill>
          <a:ln w="7620">
            <a:solidFill>
              <a:srgbClr val="DDD3BA"/>
            </a:solidFill>
            <a:prstDash val="solid"/>
          </a:ln>
        </p:spPr>
        <p:txBody>
          <a:bodyPr/>
          <a:lstStyle/>
          <a:p>
            <a:endParaRPr lang="es-ES"/>
          </a:p>
        </p:txBody>
      </p:sp>
      <p:sp>
        <p:nvSpPr>
          <p:cNvPr id="12" name="Text 9"/>
          <p:cNvSpPr/>
          <p:nvPr/>
        </p:nvSpPr>
        <p:spPr>
          <a:xfrm>
            <a:off x="2267783" y="5376657"/>
            <a:ext cx="4232077" cy="347186"/>
          </a:xfrm>
          <a:prstGeom prst="rect">
            <a:avLst/>
          </a:prstGeom>
          <a:noFill/>
          <a:ln/>
        </p:spPr>
        <p:txBody>
          <a:bodyPr wrap="none" rtlCol="0" anchor="t"/>
          <a:lstStyle/>
          <a:p>
            <a:pPr marL="0" indent="0">
              <a:lnSpc>
                <a:spcPts val="2734"/>
              </a:lnSpc>
              <a:buNone/>
            </a:pPr>
            <a:r>
              <a:rPr lang="en-US" sz="2187" dirty="0">
                <a:latin typeface="Libre Baskerville" pitchFamily="34" charset="0"/>
                <a:ea typeface="Libre Baskerville" pitchFamily="34" charset="-122"/>
                <a:cs typeface="Libre Baskerville" pitchFamily="34" charset="-120"/>
              </a:rPr>
              <a:t>Empoderamiento del Usuario</a:t>
            </a:r>
            <a:endParaRPr lang="en-US" sz="2187" dirty="0"/>
          </a:p>
        </p:txBody>
      </p:sp>
      <p:sp>
        <p:nvSpPr>
          <p:cNvPr id="13" name="Text 10"/>
          <p:cNvSpPr/>
          <p:nvPr/>
        </p:nvSpPr>
        <p:spPr>
          <a:xfrm>
            <a:off x="2267783" y="5857074"/>
            <a:ext cx="4706541" cy="1333024"/>
          </a:xfrm>
          <a:prstGeom prst="rect">
            <a:avLst/>
          </a:prstGeom>
          <a:noFill/>
          <a:ln/>
        </p:spPr>
        <p:txBody>
          <a:bodyPr wrap="square" rtlCol="0" anchor="t"/>
          <a:lstStyle/>
          <a:p>
            <a:pPr marL="0" indent="0">
              <a:lnSpc>
                <a:spcPts val="2624"/>
              </a:lnSpc>
              <a:buNone/>
            </a:pPr>
            <a:r>
              <a:rPr lang="en-US" sz="1750" dirty="0">
                <a:latin typeface="DM Sans" pitchFamily="34" charset="0"/>
                <a:ea typeface="DM Sans" pitchFamily="34" charset="-122"/>
                <a:cs typeface="DM Sans" pitchFamily="34" charset="-120"/>
              </a:rPr>
              <a:t>Los usuarios tendrán un mayor control y conocimiento sobre su salud, lo que les permitirá tomar decisiones más informadas y participar activamente en su bienestar.</a:t>
            </a:r>
            <a:endParaRPr lang="en-US" sz="1750" dirty="0"/>
          </a:p>
        </p:txBody>
      </p:sp>
      <p:sp>
        <p:nvSpPr>
          <p:cNvPr id="14" name="Shape 11"/>
          <p:cNvSpPr/>
          <p:nvPr/>
        </p:nvSpPr>
        <p:spPr>
          <a:xfrm>
            <a:off x="7426285" y="5146867"/>
            <a:ext cx="5166122" cy="2273022"/>
          </a:xfrm>
          <a:prstGeom prst="roundRect">
            <a:avLst>
              <a:gd name="adj" fmla="val 4399"/>
            </a:avLst>
          </a:prstGeom>
          <a:solidFill>
            <a:srgbClr val="F7EDD4"/>
          </a:solidFill>
          <a:ln w="7620">
            <a:solidFill>
              <a:srgbClr val="DDD3BA"/>
            </a:solidFill>
            <a:prstDash val="solid"/>
          </a:ln>
        </p:spPr>
        <p:txBody>
          <a:bodyPr/>
          <a:lstStyle/>
          <a:p>
            <a:endParaRPr lang="es-ES"/>
          </a:p>
        </p:txBody>
      </p:sp>
      <p:sp>
        <p:nvSpPr>
          <p:cNvPr id="15" name="Text 12"/>
          <p:cNvSpPr/>
          <p:nvPr/>
        </p:nvSpPr>
        <p:spPr>
          <a:xfrm>
            <a:off x="7656076" y="5376657"/>
            <a:ext cx="4625221" cy="347186"/>
          </a:xfrm>
          <a:prstGeom prst="rect">
            <a:avLst/>
          </a:prstGeom>
          <a:noFill/>
          <a:ln/>
        </p:spPr>
        <p:txBody>
          <a:bodyPr wrap="none" rtlCol="0" anchor="t"/>
          <a:lstStyle/>
          <a:p>
            <a:pPr marL="0" indent="0">
              <a:lnSpc>
                <a:spcPts val="2734"/>
              </a:lnSpc>
              <a:buNone/>
            </a:pPr>
            <a:r>
              <a:rPr lang="en-US" sz="2187" dirty="0">
                <a:latin typeface="Libre Baskerville" pitchFamily="34" charset="0"/>
                <a:ea typeface="Libre Baskerville" pitchFamily="34" charset="-122"/>
                <a:cs typeface="Libre Baskerville" pitchFamily="34" charset="-120"/>
              </a:rPr>
              <a:t>Eficiencia en la Atención Médica</a:t>
            </a:r>
            <a:endParaRPr lang="en-US" sz="2187" dirty="0"/>
          </a:p>
        </p:txBody>
      </p:sp>
      <p:sp>
        <p:nvSpPr>
          <p:cNvPr id="16" name="Text 13"/>
          <p:cNvSpPr/>
          <p:nvPr/>
        </p:nvSpPr>
        <p:spPr>
          <a:xfrm>
            <a:off x="7656076" y="5857074"/>
            <a:ext cx="4706541" cy="1333024"/>
          </a:xfrm>
          <a:prstGeom prst="rect">
            <a:avLst/>
          </a:prstGeom>
          <a:noFill/>
          <a:ln/>
        </p:spPr>
        <p:txBody>
          <a:bodyPr wrap="square" rtlCol="0" anchor="t"/>
          <a:lstStyle/>
          <a:p>
            <a:pPr marL="0" indent="0">
              <a:lnSpc>
                <a:spcPts val="2624"/>
              </a:lnSpc>
              <a:buNone/>
            </a:pPr>
            <a:r>
              <a:rPr lang="en-US" sz="1750" dirty="0">
                <a:latin typeface="DM Sans" pitchFamily="34" charset="0"/>
                <a:ea typeface="DM Sans" pitchFamily="34" charset="-122"/>
                <a:cs typeface="DM Sans" pitchFamily="34" charset="-120"/>
              </a:rPr>
              <a:t>El sistema RAG puede ayudar a los profesionales de la salud a brindar atención más personalizada y efectiva, optimizando los recursos y reduciendo los costos.</a:t>
            </a:r>
            <a:endParaRPr lang="en-US" sz="1750" dirty="0"/>
          </a:p>
        </p:txBody>
      </p:sp>
      <p:sp>
        <p:nvSpPr>
          <p:cNvPr id="17" name="Shape 2">
            <a:extLst>
              <a:ext uri="{FF2B5EF4-FFF2-40B4-BE49-F238E27FC236}">
                <a16:creationId xmlns:a16="http://schemas.microsoft.com/office/drawing/2014/main" id="{A5A8DE13-35D5-B6ED-AEC8-562D94428972}"/>
              </a:ext>
            </a:extLst>
          </p:cNvPr>
          <p:cNvSpPr/>
          <p:nvPr/>
        </p:nvSpPr>
        <p:spPr>
          <a:xfrm>
            <a:off x="0" y="0"/>
            <a:ext cx="14630400" cy="805543"/>
          </a:xfrm>
          <a:prstGeom prst="roundRect">
            <a:avLst>
              <a:gd name="adj" fmla="val 3680"/>
            </a:avLst>
          </a:prstGeom>
          <a:solidFill>
            <a:schemeClr val="accent2">
              <a:lumMod val="20000"/>
              <a:lumOff val="80000"/>
            </a:schemeClr>
          </a:solidFill>
          <a:ln w="7620">
            <a:solidFill>
              <a:srgbClr val="DDD3BA"/>
            </a:solidFill>
            <a:prstDash val="solid"/>
          </a:ln>
        </p:spPr>
        <p:txBody>
          <a:bodyPr/>
          <a:lstStyle/>
          <a:p>
            <a:endParaRPr lang="es-ES"/>
          </a:p>
        </p:txBody>
      </p:sp>
      <p:sp>
        <p:nvSpPr>
          <p:cNvPr id="18" name="Title 1">
            <a:extLst>
              <a:ext uri="{FF2B5EF4-FFF2-40B4-BE49-F238E27FC236}">
                <a16:creationId xmlns:a16="http://schemas.microsoft.com/office/drawing/2014/main" id="{212B40B9-2C2D-2714-4B99-617FF1AB8001}"/>
              </a:ext>
            </a:extLst>
          </p:cNvPr>
          <p:cNvSpPr txBox="1">
            <a:spLocks noChangeArrowheads="1"/>
          </p:cNvSpPr>
          <p:nvPr/>
        </p:nvSpPr>
        <p:spPr bwMode="auto">
          <a:xfrm>
            <a:off x="171410"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3. Metodología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2">
            <a:extLst>
              <a:ext uri="{FF2B5EF4-FFF2-40B4-BE49-F238E27FC236}">
                <a16:creationId xmlns:a16="http://schemas.microsoft.com/office/drawing/2014/main" id="{A8639A1F-9D57-46A9-78A0-184D8E1C6DFF}"/>
              </a:ext>
            </a:extLst>
          </p:cNvPr>
          <p:cNvSpPr/>
          <p:nvPr/>
        </p:nvSpPr>
        <p:spPr>
          <a:xfrm>
            <a:off x="0" y="0"/>
            <a:ext cx="14630400" cy="805543"/>
          </a:xfrm>
          <a:prstGeom prst="roundRect">
            <a:avLst>
              <a:gd name="adj" fmla="val 3680"/>
            </a:avLst>
          </a:prstGeom>
          <a:solidFill>
            <a:schemeClr val="accent2">
              <a:lumMod val="20000"/>
              <a:lumOff val="80000"/>
            </a:schemeClr>
          </a:solidFill>
          <a:ln w="7620">
            <a:solidFill>
              <a:srgbClr val="DDD3BA"/>
            </a:solidFill>
            <a:prstDash val="solid"/>
          </a:ln>
        </p:spPr>
        <p:txBody>
          <a:bodyPr/>
          <a:lstStyle/>
          <a:p>
            <a:endParaRPr lang="es-ES"/>
          </a:p>
        </p:txBody>
      </p:sp>
      <p:sp>
        <p:nvSpPr>
          <p:cNvPr id="19" name="Shape 2">
            <a:extLst>
              <a:ext uri="{FF2B5EF4-FFF2-40B4-BE49-F238E27FC236}">
                <a16:creationId xmlns:a16="http://schemas.microsoft.com/office/drawing/2014/main" id="{BDC511BC-5B06-95A5-B239-1FA8A52D2863}"/>
              </a:ext>
            </a:extLst>
          </p:cNvPr>
          <p:cNvSpPr/>
          <p:nvPr/>
        </p:nvSpPr>
        <p:spPr>
          <a:xfrm>
            <a:off x="671353" y="2173133"/>
            <a:ext cx="499943" cy="499943"/>
          </a:xfrm>
          <a:prstGeom prst="roundRect">
            <a:avLst>
              <a:gd name="adj" fmla="val 20000"/>
            </a:avLst>
          </a:prstGeom>
          <a:solidFill>
            <a:srgbClr val="F7EDD4"/>
          </a:solidFill>
          <a:ln w="7620">
            <a:solidFill>
              <a:srgbClr val="DDD3BA"/>
            </a:solidFill>
            <a:prstDash val="solid"/>
          </a:ln>
        </p:spPr>
        <p:txBody>
          <a:bodyPr/>
          <a:lstStyle/>
          <a:p>
            <a:endParaRPr lang="es-ES" sz="1400"/>
          </a:p>
        </p:txBody>
      </p:sp>
      <p:sp>
        <p:nvSpPr>
          <p:cNvPr id="20" name="Text 3">
            <a:extLst>
              <a:ext uri="{FF2B5EF4-FFF2-40B4-BE49-F238E27FC236}">
                <a16:creationId xmlns:a16="http://schemas.microsoft.com/office/drawing/2014/main" id="{7DC4BCDA-06DF-F4A6-1C1F-5F324A6E9E80}"/>
              </a:ext>
            </a:extLst>
          </p:cNvPr>
          <p:cNvSpPr/>
          <p:nvPr/>
        </p:nvSpPr>
        <p:spPr>
          <a:xfrm>
            <a:off x="846971" y="2163281"/>
            <a:ext cx="148709" cy="416481"/>
          </a:xfrm>
          <a:prstGeom prst="rect">
            <a:avLst/>
          </a:prstGeom>
          <a:noFill/>
          <a:ln/>
        </p:spPr>
        <p:txBody>
          <a:bodyPr wrap="none" rtlCol="0" anchor="t"/>
          <a:lstStyle/>
          <a:p>
            <a:pPr marL="0" indent="0" algn="ctr">
              <a:lnSpc>
                <a:spcPts val="3281"/>
              </a:lnSpc>
              <a:buNone/>
            </a:pPr>
            <a:r>
              <a:rPr lang="en-US" sz="2000" dirty="0">
                <a:latin typeface="Libre Baskerville" pitchFamily="34" charset="0"/>
                <a:ea typeface="Libre Baskerville" pitchFamily="34" charset="-122"/>
                <a:cs typeface="Libre Baskerville" pitchFamily="34" charset="-120"/>
              </a:rPr>
              <a:t>1</a:t>
            </a:r>
            <a:endParaRPr lang="en-US" sz="2000" dirty="0"/>
          </a:p>
        </p:txBody>
      </p:sp>
      <p:sp>
        <p:nvSpPr>
          <p:cNvPr id="21" name="Text 4">
            <a:extLst>
              <a:ext uri="{FF2B5EF4-FFF2-40B4-BE49-F238E27FC236}">
                <a16:creationId xmlns:a16="http://schemas.microsoft.com/office/drawing/2014/main" id="{D168C076-422C-041C-189A-DD640FC3C0A6}"/>
              </a:ext>
            </a:extLst>
          </p:cNvPr>
          <p:cNvSpPr/>
          <p:nvPr/>
        </p:nvSpPr>
        <p:spPr>
          <a:xfrm>
            <a:off x="1393466" y="2249452"/>
            <a:ext cx="7175618" cy="694373"/>
          </a:xfrm>
          <a:prstGeom prst="rect">
            <a:avLst/>
          </a:prstGeom>
          <a:noFill/>
          <a:ln/>
        </p:spPr>
        <p:txBody>
          <a:bodyPr wrap="square" rtlCol="0" anchor="t"/>
          <a:lstStyle/>
          <a:p>
            <a:pPr marL="0" indent="0">
              <a:lnSpc>
                <a:spcPts val="2734"/>
              </a:lnSpc>
              <a:buNone/>
            </a:pPr>
            <a:r>
              <a:rPr lang="en-US" sz="2000" dirty="0" err="1">
                <a:latin typeface="Libre Baskerville" pitchFamily="34" charset="0"/>
                <a:ea typeface="Libre Baskerville" pitchFamily="34" charset="-122"/>
                <a:cs typeface="Libre Baskerville" pitchFamily="34" charset="-120"/>
              </a:rPr>
              <a:t>Introducción</a:t>
            </a:r>
            <a:endParaRPr lang="en-US" sz="2000" dirty="0"/>
          </a:p>
        </p:txBody>
      </p:sp>
      <p:sp>
        <p:nvSpPr>
          <p:cNvPr id="22" name="Shape 10">
            <a:extLst>
              <a:ext uri="{FF2B5EF4-FFF2-40B4-BE49-F238E27FC236}">
                <a16:creationId xmlns:a16="http://schemas.microsoft.com/office/drawing/2014/main" id="{5CC7D6BA-C9A7-D512-09D5-49AF512B1B2E}"/>
              </a:ext>
            </a:extLst>
          </p:cNvPr>
          <p:cNvSpPr/>
          <p:nvPr/>
        </p:nvSpPr>
        <p:spPr>
          <a:xfrm>
            <a:off x="671353" y="2983835"/>
            <a:ext cx="499943" cy="499943"/>
          </a:xfrm>
          <a:prstGeom prst="roundRect">
            <a:avLst>
              <a:gd name="adj" fmla="val 20000"/>
            </a:avLst>
          </a:prstGeom>
          <a:solidFill>
            <a:srgbClr val="F7EDD4"/>
          </a:solidFill>
          <a:ln w="7620">
            <a:solidFill>
              <a:srgbClr val="DDD3BA"/>
            </a:solidFill>
            <a:prstDash val="solid"/>
          </a:ln>
        </p:spPr>
        <p:txBody>
          <a:bodyPr/>
          <a:lstStyle/>
          <a:p>
            <a:endParaRPr lang="es-ES" sz="1400"/>
          </a:p>
        </p:txBody>
      </p:sp>
      <p:sp>
        <p:nvSpPr>
          <p:cNvPr id="23" name="Text 11">
            <a:extLst>
              <a:ext uri="{FF2B5EF4-FFF2-40B4-BE49-F238E27FC236}">
                <a16:creationId xmlns:a16="http://schemas.microsoft.com/office/drawing/2014/main" id="{975F91D0-78B9-2A99-C15D-375ED1199BC7}"/>
              </a:ext>
            </a:extLst>
          </p:cNvPr>
          <p:cNvSpPr/>
          <p:nvPr/>
        </p:nvSpPr>
        <p:spPr>
          <a:xfrm>
            <a:off x="818634" y="2960825"/>
            <a:ext cx="205383" cy="416481"/>
          </a:xfrm>
          <a:prstGeom prst="rect">
            <a:avLst/>
          </a:prstGeom>
          <a:noFill/>
          <a:ln/>
        </p:spPr>
        <p:txBody>
          <a:bodyPr wrap="none" rtlCol="0" anchor="t"/>
          <a:lstStyle/>
          <a:p>
            <a:pPr marL="0" indent="0" algn="ctr">
              <a:lnSpc>
                <a:spcPts val="3281"/>
              </a:lnSpc>
              <a:buNone/>
            </a:pPr>
            <a:r>
              <a:rPr lang="en-US" sz="2000" dirty="0">
                <a:latin typeface="Libre Baskerville" pitchFamily="34" charset="0"/>
                <a:ea typeface="Libre Baskerville" pitchFamily="34" charset="-122"/>
                <a:cs typeface="Libre Baskerville" pitchFamily="34" charset="-120"/>
              </a:rPr>
              <a:t>2</a:t>
            </a:r>
            <a:endParaRPr lang="en-US" sz="2000" dirty="0"/>
          </a:p>
        </p:txBody>
      </p:sp>
      <p:sp>
        <p:nvSpPr>
          <p:cNvPr id="24" name="Text 12">
            <a:extLst>
              <a:ext uri="{FF2B5EF4-FFF2-40B4-BE49-F238E27FC236}">
                <a16:creationId xmlns:a16="http://schemas.microsoft.com/office/drawing/2014/main" id="{886DDD29-0072-27C5-1B38-E937E0629FE3}"/>
              </a:ext>
            </a:extLst>
          </p:cNvPr>
          <p:cNvSpPr/>
          <p:nvPr/>
        </p:nvSpPr>
        <p:spPr>
          <a:xfrm>
            <a:off x="1393467" y="3060154"/>
            <a:ext cx="8496417" cy="270868"/>
          </a:xfrm>
          <a:prstGeom prst="rect">
            <a:avLst/>
          </a:prstGeom>
          <a:noFill/>
          <a:ln/>
        </p:spPr>
        <p:txBody>
          <a:bodyPr wrap="none" rtlCol="0" anchor="t"/>
          <a:lstStyle/>
          <a:p>
            <a:pPr marL="0" indent="0">
              <a:lnSpc>
                <a:spcPts val="2734"/>
              </a:lnSpc>
              <a:buNone/>
            </a:pPr>
            <a:r>
              <a:rPr lang="en-US" sz="2000" dirty="0">
                <a:latin typeface="Libre Baskerville" pitchFamily="34" charset="0"/>
                <a:ea typeface="Libre Baskerville" pitchFamily="34" charset="-122"/>
                <a:cs typeface="Libre Baskerville" pitchFamily="34" charset="-120"/>
              </a:rPr>
              <a:t>Marco </a:t>
            </a:r>
            <a:r>
              <a:rPr lang="en-US" sz="2000" dirty="0" err="1">
                <a:latin typeface="Libre Baskerville" pitchFamily="34" charset="0"/>
                <a:ea typeface="Libre Baskerville" pitchFamily="34" charset="-122"/>
                <a:cs typeface="Libre Baskerville" pitchFamily="34" charset="-120"/>
              </a:rPr>
              <a:t>teórico</a:t>
            </a:r>
            <a:endParaRPr lang="en-US" sz="2000" dirty="0"/>
          </a:p>
        </p:txBody>
      </p:sp>
      <p:sp>
        <p:nvSpPr>
          <p:cNvPr id="25" name="Shape 2">
            <a:extLst>
              <a:ext uri="{FF2B5EF4-FFF2-40B4-BE49-F238E27FC236}">
                <a16:creationId xmlns:a16="http://schemas.microsoft.com/office/drawing/2014/main" id="{C823FD76-3817-DAF9-6EC1-4AB224A6DCC2}"/>
              </a:ext>
            </a:extLst>
          </p:cNvPr>
          <p:cNvSpPr/>
          <p:nvPr/>
        </p:nvSpPr>
        <p:spPr>
          <a:xfrm>
            <a:off x="671353" y="3718218"/>
            <a:ext cx="499943" cy="499943"/>
          </a:xfrm>
          <a:prstGeom prst="roundRect">
            <a:avLst>
              <a:gd name="adj" fmla="val 20000"/>
            </a:avLst>
          </a:prstGeom>
          <a:solidFill>
            <a:srgbClr val="F7EDD4"/>
          </a:solidFill>
          <a:ln w="7620">
            <a:solidFill>
              <a:srgbClr val="DDD3BA"/>
            </a:solidFill>
            <a:prstDash val="solid"/>
          </a:ln>
        </p:spPr>
        <p:txBody>
          <a:bodyPr/>
          <a:lstStyle/>
          <a:p>
            <a:endParaRPr lang="es-ES" sz="1400"/>
          </a:p>
        </p:txBody>
      </p:sp>
      <p:sp>
        <p:nvSpPr>
          <p:cNvPr id="26" name="Text 3">
            <a:extLst>
              <a:ext uri="{FF2B5EF4-FFF2-40B4-BE49-F238E27FC236}">
                <a16:creationId xmlns:a16="http://schemas.microsoft.com/office/drawing/2014/main" id="{DFF04678-CF86-1C11-8AE1-ED5D68FC1C92}"/>
              </a:ext>
            </a:extLst>
          </p:cNvPr>
          <p:cNvSpPr/>
          <p:nvPr/>
        </p:nvSpPr>
        <p:spPr>
          <a:xfrm>
            <a:off x="846971" y="3706920"/>
            <a:ext cx="148709" cy="416481"/>
          </a:xfrm>
          <a:prstGeom prst="rect">
            <a:avLst/>
          </a:prstGeom>
          <a:noFill/>
          <a:ln/>
        </p:spPr>
        <p:txBody>
          <a:bodyPr wrap="none" rtlCol="0" anchor="t"/>
          <a:lstStyle/>
          <a:p>
            <a:pPr marL="0" indent="0" algn="ctr">
              <a:lnSpc>
                <a:spcPts val="3281"/>
              </a:lnSpc>
              <a:buNone/>
            </a:pPr>
            <a:r>
              <a:rPr lang="en-US" sz="2000" dirty="0">
                <a:latin typeface="Libre Baskerville" pitchFamily="34" charset="0"/>
              </a:rPr>
              <a:t>3</a:t>
            </a:r>
            <a:endParaRPr lang="en-US" sz="2000" dirty="0"/>
          </a:p>
        </p:txBody>
      </p:sp>
      <p:sp>
        <p:nvSpPr>
          <p:cNvPr id="27" name="Text 4">
            <a:extLst>
              <a:ext uri="{FF2B5EF4-FFF2-40B4-BE49-F238E27FC236}">
                <a16:creationId xmlns:a16="http://schemas.microsoft.com/office/drawing/2014/main" id="{FD63E1CB-2EEF-0469-CE29-7719E8630DAF}"/>
              </a:ext>
            </a:extLst>
          </p:cNvPr>
          <p:cNvSpPr/>
          <p:nvPr/>
        </p:nvSpPr>
        <p:spPr>
          <a:xfrm>
            <a:off x="1393466" y="3794537"/>
            <a:ext cx="7338177" cy="694373"/>
          </a:xfrm>
          <a:prstGeom prst="rect">
            <a:avLst/>
          </a:prstGeom>
          <a:noFill/>
          <a:ln/>
        </p:spPr>
        <p:txBody>
          <a:bodyPr wrap="square" rtlCol="0" anchor="t"/>
          <a:lstStyle/>
          <a:p>
            <a:pPr marL="0" indent="0">
              <a:lnSpc>
                <a:spcPts val="2734"/>
              </a:lnSpc>
              <a:buNone/>
            </a:pPr>
            <a:r>
              <a:rPr lang="en-US" sz="2000" dirty="0" err="1">
                <a:latin typeface="Libre Baskerville" pitchFamily="34" charset="0"/>
                <a:ea typeface="Libre Baskerville" pitchFamily="34" charset="-122"/>
                <a:cs typeface="Libre Baskerville" pitchFamily="34" charset="-120"/>
              </a:rPr>
              <a:t>Metodología</a:t>
            </a:r>
            <a:endParaRPr lang="en-US" sz="2000" dirty="0"/>
          </a:p>
        </p:txBody>
      </p:sp>
      <p:sp>
        <p:nvSpPr>
          <p:cNvPr id="28" name="Shape 10">
            <a:extLst>
              <a:ext uri="{FF2B5EF4-FFF2-40B4-BE49-F238E27FC236}">
                <a16:creationId xmlns:a16="http://schemas.microsoft.com/office/drawing/2014/main" id="{53818185-1C8F-F428-7009-F6D5219EDE7D}"/>
              </a:ext>
            </a:extLst>
          </p:cNvPr>
          <p:cNvSpPr/>
          <p:nvPr/>
        </p:nvSpPr>
        <p:spPr>
          <a:xfrm>
            <a:off x="671353" y="4528920"/>
            <a:ext cx="499943" cy="499943"/>
          </a:xfrm>
          <a:prstGeom prst="roundRect">
            <a:avLst>
              <a:gd name="adj" fmla="val 20000"/>
            </a:avLst>
          </a:prstGeom>
          <a:solidFill>
            <a:srgbClr val="F7EDD4"/>
          </a:solidFill>
          <a:ln w="7620">
            <a:solidFill>
              <a:srgbClr val="DDD3BA"/>
            </a:solidFill>
            <a:prstDash val="solid"/>
          </a:ln>
        </p:spPr>
        <p:txBody>
          <a:bodyPr/>
          <a:lstStyle/>
          <a:p>
            <a:endParaRPr lang="es-ES" sz="1400"/>
          </a:p>
        </p:txBody>
      </p:sp>
      <p:sp>
        <p:nvSpPr>
          <p:cNvPr id="29" name="Text 11">
            <a:extLst>
              <a:ext uri="{FF2B5EF4-FFF2-40B4-BE49-F238E27FC236}">
                <a16:creationId xmlns:a16="http://schemas.microsoft.com/office/drawing/2014/main" id="{DBB2FA92-9702-81A5-3148-5118A2CF66F0}"/>
              </a:ext>
            </a:extLst>
          </p:cNvPr>
          <p:cNvSpPr/>
          <p:nvPr/>
        </p:nvSpPr>
        <p:spPr>
          <a:xfrm>
            <a:off x="818634" y="4483504"/>
            <a:ext cx="205383" cy="416481"/>
          </a:xfrm>
          <a:prstGeom prst="rect">
            <a:avLst/>
          </a:prstGeom>
          <a:noFill/>
          <a:ln/>
        </p:spPr>
        <p:txBody>
          <a:bodyPr wrap="none" rtlCol="0" anchor="t"/>
          <a:lstStyle/>
          <a:p>
            <a:pPr marL="0" indent="0" algn="ctr">
              <a:lnSpc>
                <a:spcPts val="3281"/>
              </a:lnSpc>
              <a:buNone/>
            </a:pPr>
            <a:r>
              <a:rPr lang="en-US" sz="2000" dirty="0">
                <a:latin typeface="Libre Baskerville" pitchFamily="34" charset="0"/>
              </a:rPr>
              <a:t>4</a:t>
            </a:r>
            <a:endParaRPr lang="en-US" sz="1400" dirty="0"/>
          </a:p>
        </p:txBody>
      </p:sp>
      <p:sp>
        <p:nvSpPr>
          <p:cNvPr id="30" name="Text 12">
            <a:extLst>
              <a:ext uri="{FF2B5EF4-FFF2-40B4-BE49-F238E27FC236}">
                <a16:creationId xmlns:a16="http://schemas.microsoft.com/office/drawing/2014/main" id="{70E83ABE-435A-D538-93FD-1E09BBCBF779}"/>
              </a:ext>
            </a:extLst>
          </p:cNvPr>
          <p:cNvSpPr/>
          <p:nvPr/>
        </p:nvSpPr>
        <p:spPr>
          <a:xfrm>
            <a:off x="1393467" y="4605239"/>
            <a:ext cx="3495437" cy="347186"/>
          </a:xfrm>
          <a:prstGeom prst="rect">
            <a:avLst/>
          </a:prstGeom>
          <a:noFill/>
          <a:ln/>
        </p:spPr>
        <p:txBody>
          <a:bodyPr wrap="none" rtlCol="0" anchor="t"/>
          <a:lstStyle/>
          <a:p>
            <a:pPr marL="0" indent="0">
              <a:lnSpc>
                <a:spcPts val="2734"/>
              </a:lnSpc>
              <a:buNone/>
            </a:pPr>
            <a:r>
              <a:rPr lang="en-US" sz="2000" dirty="0" err="1">
                <a:latin typeface="Libre Baskerville" pitchFamily="34" charset="0"/>
                <a:ea typeface="Libre Baskerville" pitchFamily="34" charset="-122"/>
                <a:cs typeface="Libre Baskerville" pitchFamily="34" charset="-120"/>
              </a:rPr>
              <a:t>Discusión</a:t>
            </a:r>
            <a:endParaRPr lang="en-US" sz="2000" dirty="0"/>
          </a:p>
        </p:txBody>
      </p:sp>
      <p:sp>
        <p:nvSpPr>
          <p:cNvPr id="31" name="Shape 10">
            <a:extLst>
              <a:ext uri="{FF2B5EF4-FFF2-40B4-BE49-F238E27FC236}">
                <a16:creationId xmlns:a16="http://schemas.microsoft.com/office/drawing/2014/main" id="{D4AAB554-7568-3AE4-912E-124744B734D8}"/>
              </a:ext>
            </a:extLst>
          </p:cNvPr>
          <p:cNvSpPr/>
          <p:nvPr/>
        </p:nvSpPr>
        <p:spPr>
          <a:xfrm>
            <a:off x="671353" y="5263303"/>
            <a:ext cx="499943" cy="499943"/>
          </a:xfrm>
          <a:prstGeom prst="roundRect">
            <a:avLst>
              <a:gd name="adj" fmla="val 20000"/>
            </a:avLst>
          </a:prstGeom>
          <a:solidFill>
            <a:srgbClr val="F7EDD4"/>
          </a:solidFill>
          <a:ln w="7620">
            <a:solidFill>
              <a:srgbClr val="DDD3BA"/>
            </a:solidFill>
            <a:prstDash val="solid"/>
          </a:ln>
        </p:spPr>
        <p:txBody>
          <a:bodyPr/>
          <a:lstStyle/>
          <a:p>
            <a:endParaRPr lang="es-ES" sz="1400"/>
          </a:p>
        </p:txBody>
      </p:sp>
      <p:sp>
        <p:nvSpPr>
          <p:cNvPr id="32" name="Text 11">
            <a:extLst>
              <a:ext uri="{FF2B5EF4-FFF2-40B4-BE49-F238E27FC236}">
                <a16:creationId xmlns:a16="http://schemas.microsoft.com/office/drawing/2014/main" id="{A342A9DA-4EF9-801D-D427-D82774C67B93}"/>
              </a:ext>
            </a:extLst>
          </p:cNvPr>
          <p:cNvSpPr/>
          <p:nvPr/>
        </p:nvSpPr>
        <p:spPr>
          <a:xfrm>
            <a:off x="807063" y="5252534"/>
            <a:ext cx="205383" cy="416481"/>
          </a:xfrm>
          <a:prstGeom prst="rect">
            <a:avLst/>
          </a:prstGeom>
          <a:noFill/>
          <a:ln/>
        </p:spPr>
        <p:txBody>
          <a:bodyPr wrap="none" rtlCol="0" anchor="t"/>
          <a:lstStyle/>
          <a:p>
            <a:pPr marL="0" indent="0" algn="ctr">
              <a:lnSpc>
                <a:spcPts val="3281"/>
              </a:lnSpc>
              <a:buNone/>
            </a:pPr>
            <a:r>
              <a:rPr lang="en-US" sz="2000" dirty="0">
                <a:latin typeface="Libre Baskerville" pitchFamily="34" charset="0"/>
              </a:rPr>
              <a:t>5</a:t>
            </a:r>
            <a:endParaRPr lang="en-US" sz="2000" dirty="0"/>
          </a:p>
        </p:txBody>
      </p:sp>
      <p:sp>
        <p:nvSpPr>
          <p:cNvPr id="33" name="Text 12">
            <a:extLst>
              <a:ext uri="{FF2B5EF4-FFF2-40B4-BE49-F238E27FC236}">
                <a16:creationId xmlns:a16="http://schemas.microsoft.com/office/drawing/2014/main" id="{1391DA39-018D-0F76-77BC-AA03182202BA}"/>
              </a:ext>
            </a:extLst>
          </p:cNvPr>
          <p:cNvSpPr/>
          <p:nvPr/>
        </p:nvSpPr>
        <p:spPr>
          <a:xfrm>
            <a:off x="1393467" y="5339622"/>
            <a:ext cx="6240897" cy="347186"/>
          </a:xfrm>
          <a:prstGeom prst="rect">
            <a:avLst/>
          </a:prstGeom>
          <a:noFill/>
          <a:ln/>
        </p:spPr>
        <p:txBody>
          <a:bodyPr wrap="none" rtlCol="0" anchor="t"/>
          <a:lstStyle/>
          <a:p>
            <a:pPr marL="0" indent="0">
              <a:lnSpc>
                <a:spcPts val="2734"/>
              </a:lnSpc>
              <a:buNone/>
            </a:pPr>
            <a:r>
              <a:rPr lang="en-US" sz="2000" dirty="0" err="1">
                <a:latin typeface="Libre Baskerville" pitchFamily="34" charset="0"/>
                <a:ea typeface="Libre Baskerville" pitchFamily="34" charset="-122"/>
                <a:cs typeface="Libre Baskerville" pitchFamily="34" charset="-120"/>
              </a:rPr>
              <a:t>Conclusiones</a:t>
            </a:r>
            <a:endParaRPr lang="en-US" sz="2000" dirty="0"/>
          </a:p>
        </p:txBody>
      </p:sp>
      <p:sp>
        <p:nvSpPr>
          <p:cNvPr id="3" name="Text 1">
            <a:extLst>
              <a:ext uri="{FF2B5EF4-FFF2-40B4-BE49-F238E27FC236}">
                <a16:creationId xmlns:a16="http://schemas.microsoft.com/office/drawing/2014/main" id="{8C1B2DFA-8FFD-DED6-7D3E-5779F39E35E6}"/>
              </a:ext>
            </a:extLst>
          </p:cNvPr>
          <p:cNvSpPr/>
          <p:nvPr/>
        </p:nvSpPr>
        <p:spPr>
          <a:xfrm>
            <a:off x="671352" y="76044"/>
            <a:ext cx="2231476" cy="754921"/>
          </a:xfrm>
          <a:prstGeom prst="rect">
            <a:avLst/>
          </a:prstGeom>
          <a:noFill/>
          <a:ln/>
        </p:spPr>
        <p:txBody>
          <a:bodyPr wrap="square" rtlCol="0" anchor="t"/>
          <a:lstStyle/>
          <a:p>
            <a:pPr marL="0" indent="0" algn="ctr">
              <a:lnSpc>
                <a:spcPts val="5468"/>
              </a:lnSpc>
              <a:buNone/>
            </a:pPr>
            <a:r>
              <a:rPr lang="en-US" sz="4374" dirty="0" err="1">
                <a:solidFill>
                  <a:srgbClr val="5C4E3D"/>
                </a:solidFill>
                <a:latin typeface="Libre Baskerville" pitchFamily="34" charset="0"/>
              </a:rPr>
              <a:t>Índice</a:t>
            </a:r>
            <a:endParaRPr lang="en-US" sz="4374" dirty="0"/>
          </a:p>
        </p:txBody>
      </p:sp>
      <p:sp>
        <p:nvSpPr>
          <p:cNvPr id="2" name="Shape 10">
            <a:extLst>
              <a:ext uri="{FF2B5EF4-FFF2-40B4-BE49-F238E27FC236}">
                <a16:creationId xmlns:a16="http://schemas.microsoft.com/office/drawing/2014/main" id="{DD02AD3E-2DB2-283F-CF97-C795A16DC78A}"/>
              </a:ext>
            </a:extLst>
          </p:cNvPr>
          <p:cNvSpPr/>
          <p:nvPr/>
        </p:nvSpPr>
        <p:spPr>
          <a:xfrm>
            <a:off x="671352" y="5991499"/>
            <a:ext cx="499943" cy="499943"/>
          </a:xfrm>
          <a:prstGeom prst="roundRect">
            <a:avLst>
              <a:gd name="adj" fmla="val 20000"/>
            </a:avLst>
          </a:prstGeom>
          <a:solidFill>
            <a:srgbClr val="F7EDD4"/>
          </a:solidFill>
          <a:ln w="7620">
            <a:solidFill>
              <a:srgbClr val="DDD3BA"/>
            </a:solidFill>
            <a:prstDash val="solid"/>
          </a:ln>
        </p:spPr>
        <p:txBody>
          <a:bodyPr/>
          <a:lstStyle/>
          <a:p>
            <a:endParaRPr lang="es-ES" sz="1400"/>
          </a:p>
        </p:txBody>
      </p:sp>
      <p:sp>
        <p:nvSpPr>
          <p:cNvPr id="4" name="Text 11">
            <a:extLst>
              <a:ext uri="{FF2B5EF4-FFF2-40B4-BE49-F238E27FC236}">
                <a16:creationId xmlns:a16="http://schemas.microsoft.com/office/drawing/2014/main" id="{5A5AF028-DC8F-4CFC-F817-0D2CE6EEC0D6}"/>
              </a:ext>
            </a:extLst>
          </p:cNvPr>
          <p:cNvSpPr/>
          <p:nvPr/>
        </p:nvSpPr>
        <p:spPr>
          <a:xfrm>
            <a:off x="807062" y="5980730"/>
            <a:ext cx="205383" cy="416481"/>
          </a:xfrm>
          <a:prstGeom prst="rect">
            <a:avLst/>
          </a:prstGeom>
          <a:noFill/>
          <a:ln/>
        </p:spPr>
        <p:txBody>
          <a:bodyPr wrap="none" rtlCol="0" anchor="t"/>
          <a:lstStyle/>
          <a:p>
            <a:pPr marL="0" indent="0" algn="ctr">
              <a:lnSpc>
                <a:spcPts val="3281"/>
              </a:lnSpc>
              <a:buNone/>
            </a:pPr>
            <a:r>
              <a:rPr lang="en-US" sz="2000" dirty="0">
                <a:latin typeface="Libre Baskerville" pitchFamily="34" charset="0"/>
              </a:rPr>
              <a:t>6</a:t>
            </a:r>
          </a:p>
          <a:p>
            <a:pPr marL="0" indent="0" algn="ctr">
              <a:lnSpc>
                <a:spcPts val="3281"/>
              </a:lnSpc>
              <a:buNone/>
            </a:pPr>
            <a:endParaRPr lang="en-US" sz="2000" dirty="0"/>
          </a:p>
        </p:txBody>
      </p:sp>
      <p:sp>
        <p:nvSpPr>
          <p:cNvPr id="5" name="Text 12">
            <a:extLst>
              <a:ext uri="{FF2B5EF4-FFF2-40B4-BE49-F238E27FC236}">
                <a16:creationId xmlns:a16="http://schemas.microsoft.com/office/drawing/2014/main" id="{E8DC90A0-8302-8013-2A92-B2B62345E1C8}"/>
              </a:ext>
            </a:extLst>
          </p:cNvPr>
          <p:cNvSpPr/>
          <p:nvPr/>
        </p:nvSpPr>
        <p:spPr>
          <a:xfrm>
            <a:off x="1393466" y="6067818"/>
            <a:ext cx="6240897" cy="347186"/>
          </a:xfrm>
          <a:prstGeom prst="rect">
            <a:avLst/>
          </a:prstGeom>
          <a:noFill/>
          <a:ln/>
        </p:spPr>
        <p:txBody>
          <a:bodyPr wrap="none" rtlCol="0" anchor="t"/>
          <a:lstStyle/>
          <a:p>
            <a:pPr marL="0" indent="0">
              <a:lnSpc>
                <a:spcPts val="2734"/>
              </a:lnSpc>
              <a:buNone/>
            </a:pPr>
            <a:r>
              <a:rPr lang="en-US" sz="2000" dirty="0" err="1">
                <a:latin typeface="Libre Baskerville" pitchFamily="34" charset="0"/>
                <a:ea typeface="Libre Baskerville" pitchFamily="34" charset="-122"/>
                <a:cs typeface="Libre Baskerville" pitchFamily="34" charset="-120"/>
              </a:rPr>
              <a:t>Bibliografía</a:t>
            </a:r>
            <a:endParaRPr lang="en-US"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hape 2">
            <a:extLst>
              <a:ext uri="{FF2B5EF4-FFF2-40B4-BE49-F238E27FC236}">
                <a16:creationId xmlns:a16="http://schemas.microsoft.com/office/drawing/2014/main" id="{798CDB80-8477-48DE-3CD6-EB323D6B39C4}"/>
              </a:ext>
            </a:extLst>
          </p:cNvPr>
          <p:cNvSpPr/>
          <p:nvPr/>
        </p:nvSpPr>
        <p:spPr>
          <a:xfrm>
            <a:off x="0" y="0"/>
            <a:ext cx="14630400" cy="805543"/>
          </a:xfrm>
          <a:prstGeom prst="roundRect">
            <a:avLst>
              <a:gd name="adj" fmla="val 3680"/>
            </a:avLst>
          </a:prstGeom>
          <a:solidFill>
            <a:schemeClr val="accent2">
              <a:lumMod val="20000"/>
              <a:lumOff val="80000"/>
            </a:schemeClr>
          </a:solidFill>
          <a:ln w="7620">
            <a:solidFill>
              <a:srgbClr val="DDD3BA"/>
            </a:solidFill>
            <a:prstDash val="solid"/>
          </a:ln>
        </p:spPr>
        <p:txBody>
          <a:bodyPr/>
          <a:lstStyle/>
          <a:p>
            <a:endParaRPr lang="es-ES"/>
          </a:p>
        </p:txBody>
      </p:sp>
      <p:sp>
        <p:nvSpPr>
          <p:cNvPr id="6" name="Text 2"/>
          <p:cNvSpPr/>
          <p:nvPr/>
        </p:nvSpPr>
        <p:spPr>
          <a:xfrm>
            <a:off x="4015562" y="1171260"/>
            <a:ext cx="6642378" cy="671870"/>
          </a:xfrm>
          <a:prstGeom prst="rect">
            <a:avLst/>
          </a:prstGeom>
          <a:noFill/>
          <a:ln/>
        </p:spPr>
        <p:txBody>
          <a:bodyPr wrap="none" rtlCol="0" anchor="t"/>
          <a:lstStyle/>
          <a:p>
            <a:pPr marL="0" indent="0" algn="ctr">
              <a:lnSpc>
                <a:spcPts val="5291"/>
              </a:lnSpc>
              <a:buNone/>
            </a:pPr>
            <a:r>
              <a:rPr lang="en-US" sz="4233" dirty="0">
                <a:solidFill>
                  <a:srgbClr val="5C4E3D"/>
                </a:solidFill>
                <a:latin typeface="Libre Baskerville" pitchFamily="34" charset="0"/>
                <a:ea typeface="Libre Baskerville" pitchFamily="34" charset="-122"/>
                <a:cs typeface="Libre Baskerville" pitchFamily="34" charset="-120"/>
              </a:rPr>
              <a:t>Futuro del Sistema RAG</a:t>
            </a:r>
            <a:endParaRPr lang="en-US" sz="4233" dirty="0"/>
          </a:p>
        </p:txBody>
      </p:sp>
      <p:sp>
        <p:nvSpPr>
          <p:cNvPr id="7" name="Shape 3"/>
          <p:cNvSpPr/>
          <p:nvPr/>
        </p:nvSpPr>
        <p:spPr>
          <a:xfrm>
            <a:off x="7293769" y="1924322"/>
            <a:ext cx="42982" cy="6050280"/>
          </a:xfrm>
          <a:prstGeom prst="roundRect">
            <a:avLst>
              <a:gd name="adj" fmla="val 225128"/>
            </a:avLst>
          </a:prstGeom>
          <a:solidFill>
            <a:srgbClr val="DDD3BA"/>
          </a:solidFill>
          <a:ln/>
        </p:spPr>
        <p:txBody>
          <a:bodyPr/>
          <a:lstStyle/>
          <a:p>
            <a:endParaRPr lang="es-ES"/>
          </a:p>
        </p:txBody>
      </p:sp>
      <p:sp>
        <p:nvSpPr>
          <p:cNvPr id="8" name="Shape 4"/>
          <p:cNvSpPr/>
          <p:nvPr/>
        </p:nvSpPr>
        <p:spPr>
          <a:xfrm>
            <a:off x="6320730" y="2386463"/>
            <a:ext cx="752594" cy="42982"/>
          </a:xfrm>
          <a:prstGeom prst="roundRect">
            <a:avLst>
              <a:gd name="adj" fmla="val 225128"/>
            </a:avLst>
          </a:prstGeom>
          <a:solidFill>
            <a:srgbClr val="DDD3BA"/>
          </a:solidFill>
          <a:ln/>
        </p:spPr>
        <p:txBody>
          <a:bodyPr/>
          <a:lstStyle/>
          <a:p>
            <a:endParaRPr lang="es-ES"/>
          </a:p>
        </p:txBody>
      </p:sp>
      <p:sp>
        <p:nvSpPr>
          <p:cNvPr id="9" name="Shape 5"/>
          <p:cNvSpPr/>
          <p:nvPr/>
        </p:nvSpPr>
        <p:spPr>
          <a:xfrm>
            <a:off x="7073325" y="2166138"/>
            <a:ext cx="483751" cy="483751"/>
          </a:xfrm>
          <a:prstGeom prst="roundRect">
            <a:avLst>
              <a:gd name="adj" fmla="val 20003"/>
            </a:avLst>
          </a:prstGeom>
          <a:solidFill>
            <a:srgbClr val="F7EDD4"/>
          </a:solidFill>
          <a:ln w="7620">
            <a:solidFill>
              <a:srgbClr val="DDD3BA"/>
            </a:solidFill>
            <a:prstDash val="solid"/>
          </a:ln>
        </p:spPr>
        <p:txBody>
          <a:bodyPr/>
          <a:lstStyle/>
          <a:p>
            <a:endParaRPr lang="es-ES"/>
          </a:p>
        </p:txBody>
      </p:sp>
      <p:sp>
        <p:nvSpPr>
          <p:cNvPr id="10" name="Text 6"/>
          <p:cNvSpPr/>
          <p:nvPr/>
        </p:nvSpPr>
        <p:spPr>
          <a:xfrm>
            <a:off x="7243227" y="2206381"/>
            <a:ext cx="143828" cy="403146"/>
          </a:xfrm>
          <a:prstGeom prst="rect">
            <a:avLst/>
          </a:prstGeom>
          <a:noFill/>
          <a:ln/>
        </p:spPr>
        <p:txBody>
          <a:bodyPr wrap="none" rtlCol="0" anchor="t"/>
          <a:lstStyle/>
          <a:p>
            <a:pPr marL="0" indent="0" algn="ctr">
              <a:lnSpc>
                <a:spcPts val="3175"/>
              </a:lnSpc>
              <a:buNone/>
            </a:pPr>
            <a:r>
              <a:rPr lang="en-US" sz="2540" dirty="0">
                <a:latin typeface="Libre Baskerville" pitchFamily="34" charset="0"/>
                <a:ea typeface="Libre Baskerville" pitchFamily="34" charset="-122"/>
                <a:cs typeface="Libre Baskerville" pitchFamily="34" charset="-120"/>
              </a:rPr>
              <a:t>1</a:t>
            </a:r>
            <a:endParaRPr lang="en-US" sz="2540" dirty="0"/>
          </a:p>
        </p:txBody>
      </p:sp>
      <p:sp>
        <p:nvSpPr>
          <p:cNvPr id="11" name="Text 7"/>
          <p:cNvSpPr/>
          <p:nvPr/>
        </p:nvSpPr>
        <p:spPr>
          <a:xfrm>
            <a:off x="2560320" y="2139349"/>
            <a:ext cx="3572232" cy="335994"/>
          </a:xfrm>
          <a:prstGeom prst="rect">
            <a:avLst/>
          </a:prstGeom>
          <a:noFill/>
          <a:ln/>
        </p:spPr>
        <p:txBody>
          <a:bodyPr wrap="none" rtlCol="0" anchor="t"/>
          <a:lstStyle/>
          <a:p>
            <a:pPr marL="0" indent="0" algn="r">
              <a:lnSpc>
                <a:spcPts val="2646"/>
              </a:lnSpc>
              <a:buNone/>
            </a:pPr>
            <a:r>
              <a:rPr lang="en-US" sz="2116" dirty="0">
                <a:latin typeface="Libre Baskerville" pitchFamily="34" charset="0"/>
                <a:ea typeface="Libre Baskerville" pitchFamily="34" charset="-122"/>
                <a:cs typeface="Libre Baskerville" pitchFamily="34" charset="-120"/>
              </a:rPr>
              <a:t>Expansión a Nuevas Áreas</a:t>
            </a:r>
            <a:endParaRPr lang="en-US" sz="2116" dirty="0"/>
          </a:p>
        </p:txBody>
      </p:sp>
      <p:sp>
        <p:nvSpPr>
          <p:cNvPr id="12" name="Text 8"/>
          <p:cNvSpPr/>
          <p:nvPr/>
        </p:nvSpPr>
        <p:spPr>
          <a:xfrm>
            <a:off x="2208252" y="2604288"/>
            <a:ext cx="3924300" cy="1935242"/>
          </a:xfrm>
          <a:prstGeom prst="rect">
            <a:avLst/>
          </a:prstGeom>
          <a:noFill/>
          <a:ln/>
        </p:spPr>
        <p:txBody>
          <a:bodyPr wrap="square" rtlCol="0" anchor="t"/>
          <a:lstStyle/>
          <a:p>
            <a:pPr marL="0" indent="0" algn="r">
              <a:lnSpc>
                <a:spcPts val="2540"/>
              </a:lnSpc>
              <a:buNone/>
            </a:pPr>
            <a:r>
              <a:rPr lang="en-US" sz="1693" dirty="0">
                <a:latin typeface="DM Sans" pitchFamily="34" charset="0"/>
                <a:ea typeface="DM Sans" pitchFamily="34" charset="-122"/>
                <a:cs typeface="DM Sans" pitchFamily="34" charset="-120"/>
              </a:rPr>
              <a:t>El sistema RAG tiene el potencial de expandirse a otras áreas de la salud y el bienestar, como la prevención de enfermedades crónicas y la optimización del rendimiento deportivo.</a:t>
            </a:r>
            <a:endParaRPr lang="en-US" sz="1693" dirty="0"/>
          </a:p>
        </p:txBody>
      </p:sp>
      <p:sp>
        <p:nvSpPr>
          <p:cNvPr id="13" name="Shape 9"/>
          <p:cNvSpPr/>
          <p:nvPr/>
        </p:nvSpPr>
        <p:spPr>
          <a:xfrm>
            <a:off x="7557075" y="3461597"/>
            <a:ext cx="752594" cy="42982"/>
          </a:xfrm>
          <a:prstGeom prst="roundRect">
            <a:avLst>
              <a:gd name="adj" fmla="val 225128"/>
            </a:avLst>
          </a:prstGeom>
          <a:solidFill>
            <a:srgbClr val="DDD3BA"/>
          </a:solidFill>
          <a:ln/>
        </p:spPr>
        <p:txBody>
          <a:bodyPr/>
          <a:lstStyle/>
          <a:p>
            <a:endParaRPr lang="es-ES"/>
          </a:p>
        </p:txBody>
      </p:sp>
      <p:sp>
        <p:nvSpPr>
          <p:cNvPr id="14" name="Shape 10"/>
          <p:cNvSpPr/>
          <p:nvPr/>
        </p:nvSpPr>
        <p:spPr>
          <a:xfrm>
            <a:off x="7073325" y="3241272"/>
            <a:ext cx="483751" cy="483751"/>
          </a:xfrm>
          <a:prstGeom prst="roundRect">
            <a:avLst>
              <a:gd name="adj" fmla="val 20003"/>
            </a:avLst>
          </a:prstGeom>
          <a:solidFill>
            <a:srgbClr val="F7EDD4"/>
          </a:solidFill>
          <a:ln w="7620">
            <a:solidFill>
              <a:srgbClr val="DDD3BA"/>
            </a:solidFill>
            <a:prstDash val="solid"/>
          </a:ln>
        </p:spPr>
        <p:txBody>
          <a:bodyPr/>
          <a:lstStyle/>
          <a:p>
            <a:endParaRPr lang="es-ES"/>
          </a:p>
        </p:txBody>
      </p:sp>
      <p:sp>
        <p:nvSpPr>
          <p:cNvPr id="15" name="Text 11"/>
          <p:cNvSpPr/>
          <p:nvPr/>
        </p:nvSpPr>
        <p:spPr>
          <a:xfrm>
            <a:off x="7215842" y="3281515"/>
            <a:ext cx="198715" cy="403146"/>
          </a:xfrm>
          <a:prstGeom prst="rect">
            <a:avLst/>
          </a:prstGeom>
          <a:noFill/>
          <a:ln/>
        </p:spPr>
        <p:txBody>
          <a:bodyPr wrap="none" rtlCol="0" anchor="t"/>
          <a:lstStyle/>
          <a:p>
            <a:pPr marL="0" indent="0" algn="ctr">
              <a:lnSpc>
                <a:spcPts val="3175"/>
              </a:lnSpc>
              <a:buNone/>
            </a:pPr>
            <a:r>
              <a:rPr lang="en-US" sz="2540" dirty="0">
                <a:latin typeface="Libre Baskerville" pitchFamily="34" charset="0"/>
                <a:ea typeface="Libre Baskerville" pitchFamily="34" charset="-122"/>
                <a:cs typeface="Libre Baskerville" pitchFamily="34" charset="-120"/>
              </a:rPr>
              <a:t>2</a:t>
            </a:r>
            <a:endParaRPr lang="en-US" sz="2540" dirty="0"/>
          </a:p>
        </p:txBody>
      </p:sp>
      <p:sp>
        <p:nvSpPr>
          <p:cNvPr id="16" name="Text 12"/>
          <p:cNvSpPr/>
          <p:nvPr/>
        </p:nvSpPr>
        <p:spPr>
          <a:xfrm>
            <a:off x="8497848" y="3214483"/>
            <a:ext cx="3924300" cy="671989"/>
          </a:xfrm>
          <a:prstGeom prst="rect">
            <a:avLst/>
          </a:prstGeom>
          <a:noFill/>
          <a:ln/>
        </p:spPr>
        <p:txBody>
          <a:bodyPr wrap="square" rtlCol="0" anchor="t"/>
          <a:lstStyle/>
          <a:p>
            <a:pPr marL="0" indent="0" algn="l">
              <a:lnSpc>
                <a:spcPts val="2646"/>
              </a:lnSpc>
              <a:buNone/>
            </a:pPr>
            <a:r>
              <a:rPr lang="en-US" sz="2116" dirty="0">
                <a:latin typeface="Libre Baskerville" pitchFamily="34" charset="0"/>
                <a:ea typeface="Libre Baskerville" pitchFamily="34" charset="-122"/>
                <a:cs typeface="Libre Baskerville" pitchFamily="34" charset="-120"/>
              </a:rPr>
              <a:t>Integración con Dispositivos Wearables</a:t>
            </a:r>
            <a:endParaRPr lang="en-US" sz="2116" dirty="0"/>
          </a:p>
        </p:txBody>
      </p:sp>
      <p:sp>
        <p:nvSpPr>
          <p:cNvPr id="17" name="Text 13"/>
          <p:cNvSpPr/>
          <p:nvPr/>
        </p:nvSpPr>
        <p:spPr>
          <a:xfrm>
            <a:off x="8497848" y="4015417"/>
            <a:ext cx="3924300" cy="1935242"/>
          </a:xfrm>
          <a:prstGeom prst="rect">
            <a:avLst/>
          </a:prstGeom>
          <a:noFill/>
          <a:ln/>
        </p:spPr>
        <p:txBody>
          <a:bodyPr wrap="square" rtlCol="0" anchor="t"/>
          <a:lstStyle/>
          <a:p>
            <a:pPr marL="0" indent="0" algn="l">
              <a:lnSpc>
                <a:spcPts val="2540"/>
              </a:lnSpc>
              <a:buNone/>
            </a:pPr>
            <a:r>
              <a:rPr lang="en-US" sz="1693" dirty="0">
                <a:latin typeface="DM Sans" pitchFamily="34" charset="0"/>
                <a:ea typeface="DM Sans" pitchFamily="34" charset="-122"/>
                <a:cs typeface="DM Sans" pitchFamily="34" charset="-120"/>
              </a:rPr>
              <a:t>La integración con dispositivos wearables y aplicaciones móviles permitirá una recopilación de datos más precisa y en tiempo real, mejorando la calidad de las recomendaciones.</a:t>
            </a:r>
            <a:endParaRPr lang="en-US" sz="1693" dirty="0"/>
          </a:p>
        </p:txBody>
      </p:sp>
      <p:sp>
        <p:nvSpPr>
          <p:cNvPr id="18" name="Shape 14"/>
          <p:cNvSpPr/>
          <p:nvPr/>
        </p:nvSpPr>
        <p:spPr>
          <a:xfrm>
            <a:off x="6320730" y="5431725"/>
            <a:ext cx="752594" cy="42982"/>
          </a:xfrm>
          <a:prstGeom prst="roundRect">
            <a:avLst>
              <a:gd name="adj" fmla="val 225128"/>
            </a:avLst>
          </a:prstGeom>
          <a:solidFill>
            <a:srgbClr val="DDD3BA"/>
          </a:solidFill>
          <a:ln/>
        </p:spPr>
        <p:txBody>
          <a:bodyPr/>
          <a:lstStyle/>
          <a:p>
            <a:endParaRPr lang="es-ES"/>
          </a:p>
        </p:txBody>
      </p:sp>
      <p:sp>
        <p:nvSpPr>
          <p:cNvPr id="19" name="Shape 15"/>
          <p:cNvSpPr/>
          <p:nvPr/>
        </p:nvSpPr>
        <p:spPr>
          <a:xfrm>
            <a:off x="7073325" y="5211400"/>
            <a:ext cx="483751" cy="483751"/>
          </a:xfrm>
          <a:prstGeom prst="roundRect">
            <a:avLst>
              <a:gd name="adj" fmla="val 20003"/>
            </a:avLst>
          </a:prstGeom>
          <a:solidFill>
            <a:srgbClr val="F7EDD4"/>
          </a:solidFill>
          <a:ln w="7620">
            <a:solidFill>
              <a:srgbClr val="DDD3BA"/>
            </a:solidFill>
            <a:prstDash val="solid"/>
          </a:ln>
        </p:spPr>
        <p:txBody>
          <a:bodyPr/>
          <a:lstStyle/>
          <a:p>
            <a:endParaRPr lang="es-ES"/>
          </a:p>
        </p:txBody>
      </p:sp>
      <p:sp>
        <p:nvSpPr>
          <p:cNvPr id="20" name="Text 16"/>
          <p:cNvSpPr/>
          <p:nvPr/>
        </p:nvSpPr>
        <p:spPr>
          <a:xfrm>
            <a:off x="7215842" y="5251643"/>
            <a:ext cx="198715" cy="403146"/>
          </a:xfrm>
          <a:prstGeom prst="rect">
            <a:avLst/>
          </a:prstGeom>
          <a:noFill/>
          <a:ln/>
        </p:spPr>
        <p:txBody>
          <a:bodyPr wrap="none" rtlCol="0" anchor="t"/>
          <a:lstStyle/>
          <a:p>
            <a:pPr marL="0" indent="0" algn="ctr">
              <a:lnSpc>
                <a:spcPts val="3175"/>
              </a:lnSpc>
              <a:buNone/>
            </a:pPr>
            <a:r>
              <a:rPr lang="en-US" sz="2540" dirty="0">
                <a:latin typeface="Libre Baskerville" pitchFamily="34" charset="0"/>
                <a:ea typeface="Libre Baskerville" pitchFamily="34" charset="-122"/>
                <a:cs typeface="Libre Baskerville" pitchFamily="34" charset="-120"/>
              </a:rPr>
              <a:t>3</a:t>
            </a:r>
            <a:endParaRPr lang="en-US" sz="2540" dirty="0"/>
          </a:p>
        </p:txBody>
      </p:sp>
      <p:sp>
        <p:nvSpPr>
          <p:cNvPr id="21" name="Text 17"/>
          <p:cNvSpPr/>
          <p:nvPr/>
        </p:nvSpPr>
        <p:spPr>
          <a:xfrm>
            <a:off x="2208252" y="5184610"/>
            <a:ext cx="3924300" cy="671989"/>
          </a:xfrm>
          <a:prstGeom prst="rect">
            <a:avLst/>
          </a:prstGeom>
          <a:noFill/>
          <a:ln/>
        </p:spPr>
        <p:txBody>
          <a:bodyPr wrap="square" rtlCol="0" anchor="t"/>
          <a:lstStyle/>
          <a:p>
            <a:pPr marL="0" indent="0" algn="r">
              <a:lnSpc>
                <a:spcPts val="2646"/>
              </a:lnSpc>
              <a:buNone/>
            </a:pPr>
            <a:r>
              <a:rPr lang="en-US" sz="2116" dirty="0">
                <a:latin typeface="Libre Baskerville" pitchFamily="34" charset="0"/>
                <a:ea typeface="Libre Baskerville" pitchFamily="34" charset="-122"/>
                <a:cs typeface="Libre Baskerville" pitchFamily="34" charset="-120"/>
              </a:rPr>
              <a:t>Avances en Inteligencia Artificial</a:t>
            </a:r>
            <a:endParaRPr lang="en-US" sz="2116" dirty="0"/>
          </a:p>
        </p:txBody>
      </p:sp>
      <p:sp>
        <p:nvSpPr>
          <p:cNvPr id="22" name="Text 18"/>
          <p:cNvSpPr/>
          <p:nvPr/>
        </p:nvSpPr>
        <p:spPr>
          <a:xfrm>
            <a:off x="2208252" y="5985544"/>
            <a:ext cx="3924300" cy="1612702"/>
          </a:xfrm>
          <a:prstGeom prst="rect">
            <a:avLst/>
          </a:prstGeom>
          <a:noFill/>
          <a:ln/>
        </p:spPr>
        <p:txBody>
          <a:bodyPr wrap="square" rtlCol="0" anchor="t"/>
          <a:lstStyle/>
          <a:p>
            <a:pPr marL="0" indent="0" algn="r">
              <a:lnSpc>
                <a:spcPts val="2540"/>
              </a:lnSpc>
              <a:buNone/>
            </a:pPr>
            <a:r>
              <a:rPr lang="en-US" sz="1693" dirty="0">
                <a:latin typeface="DM Sans" pitchFamily="34" charset="0"/>
                <a:ea typeface="DM Sans" pitchFamily="34" charset="-122"/>
                <a:cs typeface="DM Sans" pitchFamily="34" charset="-120"/>
              </a:rPr>
              <a:t>Los avances en técnicas de inteligencia artificial y aprendizaje automático mejorarán la precisión y la eficacia del algoritmo predictivo del sistema RAG.</a:t>
            </a:r>
            <a:endParaRPr lang="en-US" sz="1693" dirty="0"/>
          </a:p>
        </p:txBody>
      </p:sp>
      <p:sp>
        <p:nvSpPr>
          <p:cNvPr id="24" name="Title 1">
            <a:extLst>
              <a:ext uri="{FF2B5EF4-FFF2-40B4-BE49-F238E27FC236}">
                <a16:creationId xmlns:a16="http://schemas.microsoft.com/office/drawing/2014/main" id="{AB6F177B-F44B-C92E-AC67-21053347E6CA}"/>
              </a:ext>
            </a:extLst>
          </p:cNvPr>
          <p:cNvSpPr txBox="1">
            <a:spLocks noChangeArrowheads="1"/>
          </p:cNvSpPr>
          <p:nvPr/>
        </p:nvSpPr>
        <p:spPr bwMode="auto">
          <a:xfrm>
            <a:off x="171410"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3. Metodología</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
            <a:extLst>
              <a:ext uri="{FF2B5EF4-FFF2-40B4-BE49-F238E27FC236}">
                <a16:creationId xmlns:a16="http://schemas.microsoft.com/office/drawing/2014/main" id="{EE5A06D4-75EF-14F2-4969-98D08873E8EE}"/>
              </a:ext>
            </a:extLst>
          </p:cNvPr>
          <p:cNvSpPr/>
          <p:nvPr/>
        </p:nvSpPr>
        <p:spPr>
          <a:xfrm>
            <a:off x="0" y="0"/>
            <a:ext cx="14630400" cy="805543"/>
          </a:xfrm>
          <a:prstGeom prst="roundRect">
            <a:avLst>
              <a:gd name="adj" fmla="val 3680"/>
            </a:avLst>
          </a:prstGeom>
          <a:solidFill>
            <a:schemeClr val="accent2">
              <a:lumMod val="20000"/>
              <a:lumOff val="80000"/>
            </a:schemeClr>
          </a:solidFill>
          <a:ln w="7620">
            <a:solidFill>
              <a:srgbClr val="DDD3BA"/>
            </a:solidFill>
            <a:prstDash val="solid"/>
          </a:ln>
        </p:spPr>
        <p:txBody>
          <a:bodyPr/>
          <a:lstStyle/>
          <a:p>
            <a:endParaRPr lang="es-ES"/>
          </a:p>
        </p:txBody>
      </p:sp>
      <p:sp>
        <p:nvSpPr>
          <p:cNvPr id="12" name="Title 1">
            <a:extLst>
              <a:ext uri="{FF2B5EF4-FFF2-40B4-BE49-F238E27FC236}">
                <a16:creationId xmlns:a16="http://schemas.microsoft.com/office/drawing/2014/main" id="{0FE458E7-DC8B-4DC5-F26C-203EC80AC46E}"/>
              </a:ext>
            </a:extLst>
          </p:cNvPr>
          <p:cNvSpPr txBox="1">
            <a:spLocks noChangeArrowheads="1"/>
          </p:cNvSpPr>
          <p:nvPr/>
        </p:nvSpPr>
        <p:spPr bwMode="auto">
          <a:xfrm>
            <a:off x="171410"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4. Discusión</a:t>
            </a:r>
          </a:p>
        </p:txBody>
      </p:sp>
      <p:pic>
        <p:nvPicPr>
          <p:cNvPr id="4" name="Imagen 3">
            <a:extLst>
              <a:ext uri="{FF2B5EF4-FFF2-40B4-BE49-F238E27FC236}">
                <a16:creationId xmlns:a16="http://schemas.microsoft.com/office/drawing/2014/main" id="{13CF434D-035E-A2B6-BBE8-420583282ADB}"/>
              </a:ext>
            </a:extLst>
          </p:cNvPr>
          <p:cNvPicPr>
            <a:picLocks noChangeAspect="1"/>
          </p:cNvPicPr>
          <p:nvPr/>
        </p:nvPicPr>
        <p:blipFill>
          <a:blip r:embed="rId3"/>
          <a:stretch>
            <a:fillRect/>
          </a:stretch>
        </p:blipFill>
        <p:spPr>
          <a:xfrm>
            <a:off x="2007415" y="2120225"/>
            <a:ext cx="10615569" cy="3989149"/>
          </a:xfrm>
          <a:prstGeom prst="rect">
            <a:avLst/>
          </a:prstGeom>
        </p:spPr>
      </p:pic>
    </p:spTree>
    <p:extLst>
      <p:ext uri="{BB962C8B-B14F-4D97-AF65-F5344CB8AC3E}">
        <p14:creationId xmlns:p14="http://schemas.microsoft.com/office/powerpoint/2010/main" val="28866729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
            <a:extLst>
              <a:ext uri="{FF2B5EF4-FFF2-40B4-BE49-F238E27FC236}">
                <a16:creationId xmlns:a16="http://schemas.microsoft.com/office/drawing/2014/main" id="{720E212E-B47E-0F9F-9FC3-65CC354F3301}"/>
              </a:ext>
            </a:extLst>
          </p:cNvPr>
          <p:cNvSpPr/>
          <p:nvPr/>
        </p:nvSpPr>
        <p:spPr>
          <a:xfrm>
            <a:off x="0" y="0"/>
            <a:ext cx="14630400" cy="805543"/>
          </a:xfrm>
          <a:prstGeom prst="roundRect">
            <a:avLst>
              <a:gd name="adj" fmla="val 3680"/>
            </a:avLst>
          </a:prstGeom>
          <a:solidFill>
            <a:schemeClr val="accent2">
              <a:lumMod val="20000"/>
              <a:lumOff val="80000"/>
            </a:schemeClr>
          </a:solidFill>
          <a:ln w="7620">
            <a:solidFill>
              <a:srgbClr val="DDD3BA"/>
            </a:solidFill>
            <a:prstDash val="solid"/>
          </a:ln>
        </p:spPr>
        <p:txBody>
          <a:bodyPr/>
          <a:lstStyle/>
          <a:p>
            <a:endParaRPr lang="es-ES"/>
          </a:p>
        </p:txBody>
      </p:sp>
      <p:sp>
        <p:nvSpPr>
          <p:cNvPr id="12" name="Title 1">
            <a:extLst>
              <a:ext uri="{FF2B5EF4-FFF2-40B4-BE49-F238E27FC236}">
                <a16:creationId xmlns:a16="http://schemas.microsoft.com/office/drawing/2014/main" id="{0FE458E7-DC8B-4DC5-F26C-203EC80AC46E}"/>
              </a:ext>
            </a:extLst>
          </p:cNvPr>
          <p:cNvSpPr txBox="1">
            <a:spLocks noChangeArrowheads="1"/>
          </p:cNvSpPr>
          <p:nvPr/>
        </p:nvSpPr>
        <p:spPr bwMode="auto">
          <a:xfrm>
            <a:off x="171410"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4. Discusión</a:t>
            </a:r>
          </a:p>
        </p:txBody>
      </p:sp>
      <p:pic>
        <p:nvPicPr>
          <p:cNvPr id="6" name="Imagen 5">
            <a:extLst>
              <a:ext uri="{FF2B5EF4-FFF2-40B4-BE49-F238E27FC236}">
                <a16:creationId xmlns:a16="http://schemas.microsoft.com/office/drawing/2014/main" id="{ADEA962A-F428-660D-A2A0-8FB2887ACE1A}"/>
              </a:ext>
            </a:extLst>
          </p:cNvPr>
          <p:cNvPicPr>
            <a:picLocks noChangeAspect="1"/>
          </p:cNvPicPr>
          <p:nvPr/>
        </p:nvPicPr>
        <p:blipFill>
          <a:blip r:embed="rId3"/>
          <a:stretch>
            <a:fillRect/>
          </a:stretch>
        </p:blipFill>
        <p:spPr>
          <a:xfrm>
            <a:off x="2823535" y="1466266"/>
            <a:ext cx="8983329" cy="5744377"/>
          </a:xfrm>
          <a:prstGeom prst="rect">
            <a:avLst/>
          </a:prstGeom>
        </p:spPr>
      </p:pic>
    </p:spTree>
    <p:extLst>
      <p:ext uri="{BB962C8B-B14F-4D97-AF65-F5344CB8AC3E}">
        <p14:creationId xmlns:p14="http://schemas.microsoft.com/office/powerpoint/2010/main" val="35756474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
            <a:extLst>
              <a:ext uri="{FF2B5EF4-FFF2-40B4-BE49-F238E27FC236}">
                <a16:creationId xmlns:a16="http://schemas.microsoft.com/office/drawing/2014/main" id="{64B49926-49AF-F09B-9F57-C3894617B842}"/>
              </a:ext>
            </a:extLst>
          </p:cNvPr>
          <p:cNvSpPr/>
          <p:nvPr/>
        </p:nvSpPr>
        <p:spPr>
          <a:xfrm>
            <a:off x="0" y="0"/>
            <a:ext cx="14630400" cy="805543"/>
          </a:xfrm>
          <a:prstGeom prst="roundRect">
            <a:avLst>
              <a:gd name="adj" fmla="val 3680"/>
            </a:avLst>
          </a:prstGeom>
          <a:solidFill>
            <a:schemeClr val="accent2">
              <a:lumMod val="20000"/>
              <a:lumOff val="80000"/>
            </a:schemeClr>
          </a:solidFill>
          <a:ln w="7620">
            <a:solidFill>
              <a:srgbClr val="DDD3BA"/>
            </a:solidFill>
            <a:prstDash val="solid"/>
          </a:ln>
        </p:spPr>
        <p:txBody>
          <a:bodyPr/>
          <a:lstStyle/>
          <a:p>
            <a:endParaRPr lang="es-ES"/>
          </a:p>
        </p:txBody>
      </p:sp>
      <p:sp>
        <p:nvSpPr>
          <p:cNvPr id="12" name="Title 1">
            <a:extLst>
              <a:ext uri="{FF2B5EF4-FFF2-40B4-BE49-F238E27FC236}">
                <a16:creationId xmlns:a16="http://schemas.microsoft.com/office/drawing/2014/main" id="{0FE458E7-DC8B-4DC5-F26C-203EC80AC46E}"/>
              </a:ext>
            </a:extLst>
          </p:cNvPr>
          <p:cNvSpPr txBox="1">
            <a:spLocks noChangeArrowheads="1"/>
          </p:cNvSpPr>
          <p:nvPr/>
        </p:nvSpPr>
        <p:spPr bwMode="auto">
          <a:xfrm>
            <a:off x="171410"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4. Discusión</a:t>
            </a:r>
          </a:p>
        </p:txBody>
      </p:sp>
      <p:pic>
        <p:nvPicPr>
          <p:cNvPr id="3" name="Imagen 2">
            <a:extLst>
              <a:ext uri="{FF2B5EF4-FFF2-40B4-BE49-F238E27FC236}">
                <a16:creationId xmlns:a16="http://schemas.microsoft.com/office/drawing/2014/main" id="{895947D5-AAF3-582D-2F15-BB5AEBCEAB8F}"/>
              </a:ext>
            </a:extLst>
          </p:cNvPr>
          <p:cNvPicPr>
            <a:picLocks noChangeAspect="1"/>
          </p:cNvPicPr>
          <p:nvPr/>
        </p:nvPicPr>
        <p:blipFill>
          <a:blip r:embed="rId3"/>
          <a:srcRect b="26744"/>
          <a:stretch/>
        </p:blipFill>
        <p:spPr>
          <a:xfrm>
            <a:off x="2222139" y="2284581"/>
            <a:ext cx="10186122" cy="3660437"/>
          </a:xfrm>
          <a:prstGeom prst="rect">
            <a:avLst/>
          </a:prstGeom>
        </p:spPr>
      </p:pic>
    </p:spTree>
    <p:extLst>
      <p:ext uri="{BB962C8B-B14F-4D97-AF65-F5344CB8AC3E}">
        <p14:creationId xmlns:p14="http://schemas.microsoft.com/office/powerpoint/2010/main" val="23598529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2">
            <a:extLst>
              <a:ext uri="{FF2B5EF4-FFF2-40B4-BE49-F238E27FC236}">
                <a16:creationId xmlns:a16="http://schemas.microsoft.com/office/drawing/2014/main" id="{AE46C0FC-9E13-96B1-8EC0-34DCD01BA689}"/>
              </a:ext>
            </a:extLst>
          </p:cNvPr>
          <p:cNvSpPr/>
          <p:nvPr/>
        </p:nvSpPr>
        <p:spPr>
          <a:xfrm>
            <a:off x="0" y="0"/>
            <a:ext cx="14630400" cy="805543"/>
          </a:xfrm>
          <a:prstGeom prst="roundRect">
            <a:avLst>
              <a:gd name="adj" fmla="val 3680"/>
            </a:avLst>
          </a:prstGeom>
          <a:solidFill>
            <a:schemeClr val="accent2">
              <a:lumMod val="20000"/>
              <a:lumOff val="80000"/>
            </a:schemeClr>
          </a:solidFill>
          <a:ln w="7620">
            <a:solidFill>
              <a:srgbClr val="DDD3BA"/>
            </a:solidFill>
            <a:prstDash val="solid"/>
          </a:ln>
        </p:spPr>
        <p:txBody>
          <a:bodyPr/>
          <a:lstStyle/>
          <a:p>
            <a:endParaRPr lang="es-ES"/>
          </a:p>
        </p:txBody>
      </p:sp>
      <p:sp>
        <p:nvSpPr>
          <p:cNvPr id="12" name="Title 1">
            <a:extLst>
              <a:ext uri="{FF2B5EF4-FFF2-40B4-BE49-F238E27FC236}">
                <a16:creationId xmlns:a16="http://schemas.microsoft.com/office/drawing/2014/main" id="{0FE458E7-DC8B-4DC5-F26C-203EC80AC46E}"/>
              </a:ext>
            </a:extLst>
          </p:cNvPr>
          <p:cNvSpPr txBox="1">
            <a:spLocks noChangeArrowheads="1"/>
          </p:cNvSpPr>
          <p:nvPr/>
        </p:nvSpPr>
        <p:spPr bwMode="auto">
          <a:xfrm>
            <a:off x="171410"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4. Discusión</a:t>
            </a:r>
          </a:p>
        </p:txBody>
      </p:sp>
      <p:sp>
        <p:nvSpPr>
          <p:cNvPr id="2" name="CuadroTexto 1">
            <a:extLst>
              <a:ext uri="{FF2B5EF4-FFF2-40B4-BE49-F238E27FC236}">
                <a16:creationId xmlns:a16="http://schemas.microsoft.com/office/drawing/2014/main" id="{854F5305-E6C2-3857-5A87-F11EF325C4EA}"/>
              </a:ext>
            </a:extLst>
          </p:cNvPr>
          <p:cNvSpPr txBox="1"/>
          <p:nvPr/>
        </p:nvSpPr>
        <p:spPr>
          <a:xfrm>
            <a:off x="2405743" y="3702319"/>
            <a:ext cx="5993677" cy="646331"/>
          </a:xfrm>
          <a:prstGeom prst="rect">
            <a:avLst/>
          </a:prstGeom>
          <a:noFill/>
        </p:spPr>
        <p:txBody>
          <a:bodyPr wrap="square" rtlCol="0">
            <a:spAutoFit/>
          </a:bodyPr>
          <a:lstStyle/>
          <a:p>
            <a:r>
              <a:rPr lang="es-ES" sz="1800" kern="0" spc="49" dirty="0">
                <a:solidFill>
                  <a:srgbClr val="000000"/>
                </a:solidFill>
                <a:latin typeface="Libre Baskerville" panose="02000000000000000000" pitchFamily="2" charset="0"/>
                <a:ea typeface="Lato" pitchFamily="34" charset="-122"/>
                <a:cs typeface="Lato" pitchFamily="34" charset="-120"/>
              </a:rPr>
              <a:t>Reduce la carga administrativa de los médicos</a:t>
            </a:r>
            <a:r>
              <a:rPr lang="en-US" sz="1800" kern="0" spc="49" dirty="0">
                <a:solidFill>
                  <a:srgbClr val="000000"/>
                </a:solidFill>
                <a:latin typeface="Libre Baskerville" panose="02000000000000000000" pitchFamily="2" charset="0"/>
                <a:ea typeface="Lato" pitchFamily="34" charset="-122"/>
                <a:cs typeface="Lato" pitchFamily="34" charset="-120"/>
              </a:rPr>
              <a:t> </a:t>
            </a:r>
          </a:p>
          <a:p>
            <a:endParaRPr lang="es-ES" dirty="0"/>
          </a:p>
        </p:txBody>
      </p:sp>
      <p:sp>
        <p:nvSpPr>
          <p:cNvPr id="4" name="CuadroTexto 3">
            <a:extLst>
              <a:ext uri="{FF2B5EF4-FFF2-40B4-BE49-F238E27FC236}">
                <a16:creationId xmlns:a16="http://schemas.microsoft.com/office/drawing/2014/main" id="{47A363C3-75E4-90AB-21CF-6DF5E7408714}"/>
              </a:ext>
            </a:extLst>
          </p:cNvPr>
          <p:cNvSpPr txBox="1"/>
          <p:nvPr/>
        </p:nvSpPr>
        <p:spPr>
          <a:xfrm>
            <a:off x="2405743" y="2266254"/>
            <a:ext cx="7320642" cy="470065"/>
          </a:xfrm>
          <a:prstGeom prst="rect">
            <a:avLst/>
          </a:prstGeom>
          <a:noFill/>
        </p:spPr>
        <p:txBody>
          <a:bodyPr wrap="square">
            <a:spAutoFit/>
          </a:bodyPr>
          <a:lstStyle/>
          <a:p>
            <a:pPr algn="l">
              <a:lnSpc>
                <a:spcPts val="3308"/>
              </a:lnSpc>
              <a:spcBef>
                <a:spcPts val="2352"/>
              </a:spcBef>
              <a:buSzPct val="100000"/>
            </a:pPr>
            <a:r>
              <a:rPr lang="es-ES" sz="1800" kern="0" spc="49" dirty="0">
                <a:solidFill>
                  <a:srgbClr val="000000"/>
                </a:solidFill>
                <a:latin typeface="Libre Baskerville" panose="02000000000000000000" pitchFamily="2" charset="0"/>
                <a:ea typeface="Lato" pitchFamily="34" charset="-122"/>
                <a:cs typeface="Lato" pitchFamily="34" charset="-120"/>
              </a:rPr>
              <a:t>Mejora el compromiso y la educación de los pacientes</a:t>
            </a:r>
            <a:endParaRPr lang="en-US" sz="1800" kern="0" spc="49" dirty="0">
              <a:solidFill>
                <a:srgbClr val="000000"/>
              </a:solidFill>
              <a:latin typeface="Libre Baskerville" panose="02000000000000000000" pitchFamily="2" charset="0"/>
              <a:ea typeface="Lato" pitchFamily="34" charset="-122"/>
              <a:cs typeface="Lato" pitchFamily="34" charset="-120"/>
            </a:endParaRPr>
          </a:p>
        </p:txBody>
      </p:sp>
      <p:sp>
        <p:nvSpPr>
          <p:cNvPr id="6" name="CuadroTexto 5">
            <a:extLst>
              <a:ext uri="{FF2B5EF4-FFF2-40B4-BE49-F238E27FC236}">
                <a16:creationId xmlns:a16="http://schemas.microsoft.com/office/drawing/2014/main" id="{555FA0BA-A635-03E4-1FD9-7D23025AB32A}"/>
              </a:ext>
            </a:extLst>
          </p:cNvPr>
          <p:cNvSpPr txBox="1"/>
          <p:nvPr/>
        </p:nvSpPr>
        <p:spPr>
          <a:xfrm>
            <a:off x="2405743" y="5133485"/>
            <a:ext cx="7320642" cy="470065"/>
          </a:xfrm>
          <a:prstGeom prst="rect">
            <a:avLst/>
          </a:prstGeom>
          <a:noFill/>
        </p:spPr>
        <p:txBody>
          <a:bodyPr wrap="square">
            <a:spAutoFit/>
          </a:bodyPr>
          <a:lstStyle/>
          <a:p>
            <a:pPr algn="l">
              <a:lnSpc>
                <a:spcPts val="3308"/>
              </a:lnSpc>
              <a:buSzPct val="100000"/>
            </a:pPr>
            <a:r>
              <a:rPr lang="es-ES" sz="1800" kern="0" spc="49" dirty="0">
                <a:solidFill>
                  <a:srgbClr val="000000"/>
                </a:solidFill>
                <a:latin typeface="Libre Baskerville" panose="02000000000000000000" pitchFamily="2" charset="0"/>
                <a:ea typeface="Lato" pitchFamily="34" charset="-122"/>
                <a:cs typeface="Lato" pitchFamily="34" charset="-120"/>
              </a:rPr>
              <a:t>Mejora la monitorización remota del paciente</a:t>
            </a:r>
            <a:endParaRPr lang="en-US" sz="1800" kern="0" spc="49" dirty="0">
              <a:solidFill>
                <a:srgbClr val="000000"/>
              </a:solidFill>
              <a:latin typeface="Libre Baskerville" panose="02000000000000000000" pitchFamily="2" charset="0"/>
              <a:ea typeface="Lato" pitchFamily="34" charset="-122"/>
              <a:cs typeface="Lato" pitchFamily="34" charset="-120"/>
            </a:endParaRPr>
          </a:p>
        </p:txBody>
      </p:sp>
      <p:sp>
        <p:nvSpPr>
          <p:cNvPr id="8" name="CuadroTexto 7">
            <a:extLst>
              <a:ext uri="{FF2B5EF4-FFF2-40B4-BE49-F238E27FC236}">
                <a16:creationId xmlns:a16="http://schemas.microsoft.com/office/drawing/2014/main" id="{F1C9B404-C97E-54BF-E58E-593CDDD228BF}"/>
              </a:ext>
            </a:extLst>
          </p:cNvPr>
          <p:cNvSpPr txBox="1"/>
          <p:nvPr/>
        </p:nvSpPr>
        <p:spPr>
          <a:xfrm>
            <a:off x="2405743" y="6570009"/>
            <a:ext cx="8196944" cy="470065"/>
          </a:xfrm>
          <a:prstGeom prst="rect">
            <a:avLst/>
          </a:prstGeom>
          <a:noFill/>
        </p:spPr>
        <p:txBody>
          <a:bodyPr wrap="square">
            <a:spAutoFit/>
          </a:bodyPr>
          <a:lstStyle/>
          <a:p>
            <a:pPr algn="l">
              <a:lnSpc>
                <a:spcPts val="3308"/>
              </a:lnSpc>
              <a:spcBef>
                <a:spcPts val="2352"/>
              </a:spcBef>
              <a:buSzPct val="100000"/>
            </a:pPr>
            <a:r>
              <a:rPr lang="es-ES" sz="1800" kern="0" spc="49" dirty="0">
                <a:solidFill>
                  <a:srgbClr val="000000"/>
                </a:solidFill>
                <a:latin typeface="Libre Baskerville" panose="02000000000000000000" pitchFamily="2" charset="0"/>
                <a:ea typeface="Lato" pitchFamily="34" charset="-122"/>
                <a:cs typeface="Lato" pitchFamily="34" charset="-120"/>
              </a:rPr>
              <a:t>Fomenta la vida asistida en el entorno de las personas mayores</a:t>
            </a:r>
            <a:endParaRPr lang="en-US" sz="1800" kern="0" spc="49" dirty="0">
              <a:solidFill>
                <a:srgbClr val="000000"/>
              </a:solidFill>
              <a:latin typeface="Libre Baskerville" panose="02000000000000000000" pitchFamily="2" charset="0"/>
              <a:ea typeface="Lato" pitchFamily="34" charset="-122"/>
              <a:cs typeface="Lato" pitchFamily="34" charset="-120"/>
            </a:endParaRPr>
          </a:p>
        </p:txBody>
      </p:sp>
      <p:sp>
        <p:nvSpPr>
          <p:cNvPr id="10" name="Flecha: a la derecha 9">
            <a:extLst>
              <a:ext uri="{FF2B5EF4-FFF2-40B4-BE49-F238E27FC236}">
                <a16:creationId xmlns:a16="http://schemas.microsoft.com/office/drawing/2014/main" id="{79143587-A203-5AC9-E4D2-FAEB4CADB009}"/>
              </a:ext>
            </a:extLst>
          </p:cNvPr>
          <p:cNvSpPr/>
          <p:nvPr/>
        </p:nvSpPr>
        <p:spPr>
          <a:xfrm>
            <a:off x="1045029" y="2312930"/>
            <a:ext cx="1132114" cy="520952"/>
          </a:xfrm>
          <a:prstGeom prst="rightArrow">
            <a:avLst/>
          </a:prstGeom>
          <a:solidFill>
            <a:srgbClr val="5C4E3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Flecha: a la derecha 10">
            <a:extLst>
              <a:ext uri="{FF2B5EF4-FFF2-40B4-BE49-F238E27FC236}">
                <a16:creationId xmlns:a16="http://schemas.microsoft.com/office/drawing/2014/main" id="{483E6207-83F5-EE67-15A9-894105E40E8B}"/>
              </a:ext>
            </a:extLst>
          </p:cNvPr>
          <p:cNvSpPr/>
          <p:nvPr/>
        </p:nvSpPr>
        <p:spPr>
          <a:xfrm>
            <a:off x="1045029" y="3593848"/>
            <a:ext cx="1132114" cy="520952"/>
          </a:xfrm>
          <a:prstGeom prst="rightArrow">
            <a:avLst/>
          </a:prstGeom>
          <a:solidFill>
            <a:srgbClr val="5C4E3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Flecha: a la derecha 12">
            <a:extLst>
              <a:ext uri="{FF2B5EF4-FFF2-40B4-BE49-F238E27FC236}">
                <a16:creationId xmlns:a16="http://schemas.microsoft.com/office/drawing/2014/main" id="{3A68B651-D1DF-6AFF-C6F4-2260D8AA24DC}"/>
              </a:ext>
            </a:extLst>
          </p:cNvPr>
          <p:cNvSpPr/>
          <p:nvPr/>
        </p:nvSpPr>
        <p:spPr>
          <a:xfrm>
            <a:off x="1045029" y="5133485"/>
            <a:ext cx="1132114" cy="520952"/>
          </a:xfrm>
          <a:prstGeom prst="rightArrow">
            <a:avLst/>
          </a:prstGeom>
          <a:solidFill>
            <a:srgbClr val="5C4E3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Flecha: a la derecha 13">
            <a:extLst>
              <a:ext uri="{FF2B5EF4-FFF2-40B4-BE49-F238E27FC236}">
                <a16:creationId xmlns:a16="http://schemas.microsoft.com/office/drawing/2014/main" id="{5CFA93CF-B7EC-DD5A-1797-260C925DF8C9}"/>
              </a:ext>
            </a:extLst>
          </p:cNvPr>
          <p:cNvSpPr/>
          <p:nvPr/>
        </p:nvSpPr>
        <p:spPr>
          <a:xfrm>
            <a:off x="1045029" y="6570009"/>
            <a:ext cx="1132114" cy="520952"/>
          </a:xfrm>
          <a:prstGeom prst="rightArrow">
            <a:avLst/>
          </a:prstGeom>
          <a:solidFill>
            <a:srgbClr val="5C4E3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953125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2">
            <a:extLst>
              <a:ext uri="{FF2B5EF4-FFF2-40B4-BE49-F238E27FC236}">
                <a16:creationId xmlns:a16="http://schemas.microsoft.com/office/drawing/2014/main" id="{45276F2C-8909-883F-C1E9-D970BD413E4A}"/>
              </a:ext>
            </a:extLst>
          </p:cNvPr>
          <p:cNvSpPr/>
          <p:nvPr/>
        </p:nvSpPr>
        <p:spPr>
          <a:xfrm>
            <a:off x="0" y="0"/>
            <a:ext cx="14630400" cy="805543"/>
          </a:xfrm>
          <a:prstGeom prst="roundRect">
            <a:avLst>
              <a:gd name="adj" fmla="val 3680"/>
            </a:avLst>
          </a:prstGeom>
          <a:solidFill>
            <a:schemeClr val="accent2">
              <a:lumMod val="20000"/>
              <a:lumOff val="80000"/>
            </a:schemeClr>
          </a:solidFill>
          <a:ln w="7620">
            <a:solidFill>
              <a:srgbClr val="DDD3BA"/>
            </a:solidFill>
            <a:prstDash val="solid"/>
          </a:ln>
        </p:spPr>
        <p:txBody>
          <a:bodyPr/>
          <a:lstStyle/>
          <a:p>
            <a:endParaRPr lang="es-ES"/>
          </a:p>
        </p:txBody>
      </p:sp>
      <p:sp>
        <p:nvSpPr>
          <p:cNvPr id="12" name="Title 1">
            <a:extLst>
              <a:ext uri="{FF2B5EF4-FFF2-40B4-BE49-F238E27FC236}">
                <a16:creationId xmlns:a16="http://schemas.microsoft.com/office/drawing/2014/main" id="{0FE458E7-DC8B-4DC5-F26C-203EC80AC46E}"/>
              </a:ext>
            </a:extLst>
          </p:cNvPr>
          <p:cNvSpPr txBox="1">
            <a:spLocks noChangeArrowheads="1"/>
          </p:cNvSpPr>
          <p:nvPr/>
        </p:nvSpPr>
        <p:spPr bwMode="auto">
          <a:xfrm>
            <a:off x="171410"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4. Discusión</a:t>
            </a:r>
          </a:p>
        </p:txBody>
      </p:sp>
      <p:pic>
        <p:nvPicPr>
          <p:cNvPr id="2" name="Object 3" descr="preencoded.png">
            <a:extLst>
              <a:ext uri="{FF2B5EF4-FFF2-40B4-BE49-F238E27FC236}">
                <a16:creationId xmlns:a16="http://schemas.microsoft.com/office/drawing/2014/main" id="{FB0209CD-1148-2ABB-CDEA-3163741291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8679" y="2693191"/>
            <a:ext cx="808510" cy="714497"/>
          </a:xfrm>
          <a:prstGeom prst="rect">
            <a:avLst/>
          </a:prstGeom>
        </p:spPr>
      </p:pic>
      <p:sp>
        <p:nvSpPr>
          <p:cNvPr id="3" name="Object 4">
            <a:extLst>
              <a:ext uri="{FF2B5EF4-FFF2-40B4-BE49-F238E27FC236}">
                <a16:creationId xmlns:a16="http://schemas.microsoft.com/office/drawing/2014/main" id="{FECF60A4-DF39-499B-0F6E-356694417767}"/>
              </a:ext>
            </a:extLst>
          </p:cNvPr>
          <p:cNvSpPr/>
          <p:nvPr/>
        </p:nvSpPr>
        <p:spPr>
          <a:xfrm>
            <a:off x="2067487" y="2978990"/>
            <a:ext cx="4643314" cy="284163"/>
          </a:xfrm>
          <a:prstGeom prst="rect">
            <a:avLst/>
          </a:prstGeom>
          <a:noFill/>
        </p:spPr>
        <p:txBody>
          <a:bodyPr wrap="square" lIns="0" tIns="0" rIns="0" bIns="0" rtlCol="0" anchor="t"/>
          <a:lstStyle/>
          <a:p>
            <a:pPr algn="ctr">
              <a:lnSpc>
                <a:spcPts val="2206"/>
              </a:lnSpc>
              <a:buNone/>
            </a:pPr>
            <a:r>
              <a:rPr lang="en-US" kern="0" spc="32" dirty="0">
                <a:solidFill>
                  <a:srgbClr val="000000"/>
                </a:solidFill>
                <a:latin typeface="Libre Baskerville" panose="02000000000000000000" pitchFamily="2" charset="0"/>
                <a:ea typeface="Lato" pitchFamily="34" charset="-122"/>
                <a:cs typeface="Lato" pitchFamily="34" charset="-120"/>
              </a:rPr>
              <a:t>Calidad de las </a:t>
            </a:r>
            <a:r>
              <a:rPr lang="en-US" kern="0" spc="32" dirty="0" err="1">
                <a:solidFill>
                  <a:srgbClr val="000000"/>
                </a:solidFill>
                <a:latin typeface="Libre Baskerville" panose="02000000000000000000" pitchFamily="2" charset="0"/>
                <a:ea typeface="Lato" pitchFamily="34" charset="-122"/>
                <a:cs typeface="Lato" pitchFamily="34" charset="-120"/>
              </a:rPr>
              <a:t>fuentes</a:t>
            </a:r>
            <a:r>
              <a:rPr lang="en-US" kern="0" spc="32" dirty="0">
                <a:solidFill>
                  <a:srgbClr val="000000"/>
                </a:solidFill>
                <a:latin typeface="Libre Baskerville" panose="02000000000000000000" pitchFamily="2" charset="0"/>
                <a:ea typeface="Lato" pitchFamily="34" charset="-122"/>
                <a:cs typeface="Lato" pitchFamily="34" charset="-120"/>
              </a:rPr>
              <a:t> de </a:t>
            </a:r>
            <a:r>
              <a:rPr lang="en-US" kern="0" spc="32" dirty="0" err="1">
                <a:solidFill>
                  <a:srgbClr val="000000"/>
                </a:solidFill>
                <a:latin typeface="Libre Baskerville" panose="02000000000000000000" pitchFamily="2" charset="0"/>
                <a:ea typeface="Lato" pitchFamily="34" charset="-122"/>
                <a:cs typeface="Lato" pitchFamily="34" charset="-120"/>
              </a:rPr>
              <a:t>información</a:t>
            </a:r>
            <a:endParaRPr lang="en-US" dirty="0">
              <a:latin typeface="Libre Baskerville" panose="02000000000000000000" pitchFamily="2" charset="0"/>
            </a:endParaRPr>
          </a:p>
        </p:txBody>
      </p:sp>
      <p:pic>
        <p:nvPicPr>
          <p:cNvPr id="5" name="Object 6" descr="preencoded.png">
            <a:extLst>
              <a:ext uri="{FF2B5EF4-FFF2-40B4-BE49-F238E27FC236}">
                <a16:creationId xmlns:a16="http://schemas.microsoft.com/office/drawing/2014/main" id="{82134353-A490-C163-854D-541EA8FB4A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2330" y="4431563"/>
            <a:ext cx="808509" cy="808509"/>
          </a:xfrm>
          <a:prstGeom prst="rect">
            <a:avLst/>
          </a:prstGeom>
        </p:spPr>
      </p:pic>
      <p:sp>
        <p:nvSpPr>
          <p:cNvPr id="6" name="Object 7">
            <a:extLst>
              <a:ext uri="{FF2B5EF4-FFF2-40B4-BE49-F238E27FC236}">
                <a16:creationId xmlns:a16="http://schemas.microsoft.com/office/drawing/2014/main" id="{A4D09F0E-A096-9D10-B12A-250FBBA59194}"/>
              </a:ext>
            </a:extLst>
          </p:cNvPr>
          <p:cNvSpPr/>
          <p:nvPr/>
        </p:nvSpPr>
        <p:spPr>
          <a:xfrm>
            <a:off x="2118997" y="4695834"/>
            <a:ext cx="4242327" cy="279965"/>
          </a:xfrm>
          <a:prstGeom prst="rect">
            <a:avLst/>
          </a:prstGeom>
          <a:noFill/>
        </p:spPr>
        <p:txBody>
          <a:bodyPr wrap="square" lIns="0" tIns="0" rIns="0" bIns="0" rtlCol="0" anchor="t"/>
          <a:lstStyle/>
          <a:p>
            <a:pPr algn="ctr">
              <a:lnSpc>
                <a:spcPts val="2206"/>
              </a:lnSpc>
              <a:buNone/>
            </a:pPr>
            <a:r>
              <a:rPr lang="en-US" kern="0" spc="32" dirty="0" err="1">
                <a:solidFill>
                  <a:srgbClr val="000000"/>
                </a:solidFill>
                <a:latin typeface="Libre Baskerville" panose="02000000000000000000" pitchFamily="2" charset="0"/>
                <a:ea typeface="Lato" pitchFamily="34" charset="-122"/>
                <a:cs typeface="Lato" pitchFamily="34" charset="-120"/>
              </a:rPr>
              <a:t>Interpretación</a:t>
            </a:r>
            <a:r>
              <a:rPr lang="en-US" kern="0" spc="32" dirty="0">
                <a:solidFill>
                  <a:srgbClr val="000000"/>
                </a:solidFill>
                <a:latin typeface="Libre Baskerville" panose="02000000000000000000" pitchFamily="2" charset="0"/>
                <a:ea typeface="Lato" pitchFamily="34" charset="-122"/>
                <a:cs typeface="Lato" pitchFamily="34" charset="-120"/>
              </a:rPr>
              <a:t> de </a:t>
            </a:r>
            <a:r>
              <a:rPr lang="en-US" kern="0" spc="32" dirty="0" err="1">
                <a:solidFill>
                  <a:srgbClr val="000000"/>
                </a:solidFill>
                <a:latin typeface="Libre Baskerville" panose="02000000000000000000" pitchFamily="2" charset="0"/>
                <a:ea typeface="Lato" pitchFamily="34" charset="-122"/>
                <a:cs typeface="Lato" pitchFamily="34" charset="-120"/>
              </a:rPr>
              <a:t>dudas</a:t>
            </a:r>
            <a:r>
              <a:rPr lang="en-US" kern="0" spc="32" dirty="0">
                <a:solidFill>
                  <a:srgbClr val="000000"/>
                </a:solidFill>
                <a:latin typeface="Libre Baskerville" panose="02000000000000000000" pitchFamily="2" charset="0"/>
                <a:ea typeface="Lato" pitchFamily="34" charset="-122"/>
                <a:cs typeface="Lato" pitchFamily="34" charset="-120"/>
              </a:rPr>
              <a:t> </a:t>
            </a:r>
            <a:r>
              <a:rPr lang="en-US" kern="0" spc="32" dirty="0" err="1">
                <a:solidFill>
                  <a:srgbClr val="000000"/>
                </a:solidFill>
                <a:latin typeface="Libre Baskerville" panose="02000000000000000000" pitchFamily="2" charset="0"/>
                <a:ea typeface="Lato" pitchFamily="34" charset="-122"/>
                <a:cs typeface="Lato" pitchFamily="34" charset="-120"/>
              </a:rPr>
              <a:t>ambiguas</a:t>
            </a:r>
            <a:endParaRPr lang="en-US" dirty="0">
              <a:latin typeface="Libre Baskerville" panose="02000000000000000000" pitchFamily="2" charset="0"/>
            </a:endParaRPr>
          </a:p>
        </p:txBody>
      </p:sp>
      <p:pic>
        <p:nvPicPr>
          <p:cNvPr id="8" name="Object 9" descr="preencoded.png">
            <a:extLst>
              <a:ext uri="{FF2B5EF4-FFF2-40B4-BE49-F238E27FC236}">
                <a16:creationId xmlns:a16="http://schemas.microsoft.com/office/drawing/2014/main" id="{B1D7E63D-B545-08BC-01B4-3C6AC734F26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74808" y="2646105"/>
            <a:ext cx="761583" cy="761583"/>
          </a:xfrm>
          <a:prstGeom prst="rect">
            <a:avLst/>
          </a:prstGeom>
        </p:spPr>
      </p:pic>
      <p:sp>
        <p:nvSpPr>
          <p:cNvPr id="9" name="Object 10">
            <a:extLst>
              <a:ext uri="{FF2B5EF4-FFF2-40B4-BE49-F238E27FC236}">
                <a16:creationId xmlns:a16="http://schemas.microsoft.com/office/drawing/2014/main" id="{6D02FE7F-D1EE-7800-EEAF-F82CDC6E9483}"/>
              </a:ext>
            </a:extLst>
          </p:cNvPr>
          <p:cNvSpPr/>
          <p:nvPr/>
        </p:nvSpPr>
        <p:spPr>
          <a:xfrm>
            <a:off x="8058487" y="2910457"/>
            <a:ext cx="5711942" cy="279965"/>
          </a:xfrm>
          <a:prstGeom prst="rect">
            <a:avLst/>
          </a:prstGeom>
          <a:noFill/>
        </p:spPr>
        <p:txBody>
          <a:bodyPr wrap="square" lIns="0" tIns="0" rIns="0" bIns="0" rtlCol="0" anchor="t"/>
          <a:lstStyle/>
          <a:p>
            <a:pPr algn="ctr">
              <a:lnSpc>
                <a:spcPts val="2206"/>
              </a:lnSpc>
              <a:buNone/>
            </a:pPr>
            <a:r>
              <a:rPr lang="en-US" kern="0" spc="32" dirty="0">
                <a:solidFill>
                  <a:srgbClr val="000000"/>
                </a:solidFill>
                <a:latin typeface="Libre Baskerville" panose="02000000000000000000" pitchFamily="2" charset="0"/>
                <a:ea typeface="Lato" pitchFamily="34" charset="-122"/>
                <a:cs typeface="Lato" pitchFamily="34" charset="-120"/>
              </a:rPr>
              <a:t>Falta de </a:t>
            </a:r>
            <a:r>
              <a:rPr lang="en-US" kern="0" spc="32" dirty="0" err="1">
                <a:solidFill>
                  <a:srgbClr val="000000"/>
                </a:solidFill>
                <a:latin typeface="Libre Baskerville" panose="02000000000000000000" pitchFamily="2" charset="0"/>
                <a:ea typeface="Lato" pitchFamily="34" charset="-122"/>
                <a:cs typeface="Lato" pitchFamily="34" charset="-120"/>
              </a:rPr>
              <a:t>integración</a:t>
            </a:r>
            <a:r>
              <a:rPr lang="en-US" kern="0" spc="32" dirty="0">
                <a:solidFill>
                  <a:srgbClr val="000000"/>
                </a:solidFill>
                <a:latin typeface="Libre Baskerville" panose="02000000000000000000" pitchFamily="2" charset="0"/>
                <a:ea typeface="Lato" pitchFamily="34" charset="-122"/>
                <a:cs typeface="Lato" pitchFamily="34" charset="-120"/>
              </a:rPr>
              <a:t> con </a:t>
            </a:r>
            <a:r>
              <a:rPr lang="en-US" kern="0" spc="32" dirty="0" err="1">
                <a:solidFill>
                  <a:srgbClr val="000000"/>
                </a:solidFill>
                <a:latin typeface="Libre Baskerville" panose="02000000000000000000" pitchFamily="2" charset="0"/>
                <a:ea typeface="Lato" pitchFamily="34" charset="-122"/>
                <a:cs typeface="Lato" pitchFamily="34" charset="-120"/>
              </a:rPr>
              <a:t>los</a:t>
            </a:r>
            <a:r>
              <a:rPr lang="en-US" kern="0" spc="32" dirty="0">
                <a:solidFill>
                  <a:srgbClr val="000000"/>
                </a:solidFill>
                <a:latin typeface="Libre Baskerville" panose="02000000000000000000" pitchFamily="2" charset="0"/>
                <a:ea typeface="Lato" pitchFamily="34" charset="-122"/>
                <a:cs typeface="Lato" pitchFamily="34" charset="-120"/>
              </a:rPr>
              <a:t> </a:t>
            </a:r>
            <a:r>
              <a:rPr lang="en-US" kern="0" spc="32" dirty="0" err="1">
                <a:solidFill>
                  <a:srgbClr val="000000"/>
                </a:solidFill>
                <a:latin typeface="Libre Baskerville" panose="02000000000000000000" pitchFamily="2" charset="0"/>
                <a:ea typeface="Lato" pitchFamily="34" charset="-122"/>
                <a:cs typeface="Lato" pitchFamily="34" charset="-120"/>
              </a:rPr>
              <a:t>registros</a:t>
            </a:r>
            <a:r>
              <a:rPr lang="en-US" kern="0" spc="32" dirty="0">
                <a:solidFill>
                  <a:srgbClr val="000000"/>
                </a:solidFill>
                <a:latin typeface="Libre Baskerville" panose="02000000000000000000" pitchFamily="2" charset="0"/>
                <a:ea typeface="Lato" pitchFamily="34" charset="-122"/>
                <a:cs typeface="Lato" pitchFamily="34" charset="-120"/>
              </a:rPr>
              <a:t> </a:t>
            </a:r>
            <a:r>
              <a:rPr lang="en-US" kern="0" spc="32" dirty="0" err="1">
                <a:solidFill>
                  <a:srgbClr val="000000"/>
                </a:solidFill>
                <a:latin typeface="Libre Baskerville" panose="02000000000000000000" pitchFamily="2" charset="0"/>
                <a:ea typeface="Lato" pitchFamily="34" charset="-122"/>
                <a:cs typeface="Lato" pitchFamily="34" charset="-120"/>
              </a:rPr>
              <a:t>médicos</a:t>
            </a:r>
            <a:endParaRPr lang="en-US" dirty="0">
              <a:latin typeface="Libre Baskerville" panose="02000000000000000000" pitchFamily="2" charset="0"/>
            </a:endParaRPr>
          </a:p>
        </p:txBody>
      </p:sp>
      <p:pic>
        <p:nvPicPr>
          <p:cNvPr id="11" name="Object 12" descr="preencoded.png">
            <a:extLst>
              <a:ext uri="{FF2B5EF4-FFF2-40B4-BE49-F238E27FC236}">
                <a16:creationId xmlns:a16="http://schemas.microsoft.com/office/drawing/2014/main" id="{3188FF28-79BF-0B69-E3D0-FEC18994FB5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55690" y="4345167"/>
            <a:ext cx="1199818" cy="735374"/>
          </a:xfrm>
          <a:prstGeom prst="rect">
            <a:avLst/>
          </a:prstGeom>
        </p:spPr>
      </p:pic>
      <p:sp>
        <p:nvSpPr>
          <p:cNvPr id="17" name="Object 13">
            <a:extLst>
              <a:ext uri="{FF2B5EF4-FFF2-40B4-BE49-F238E27FC236}">
                <a16:creationId xmlns:a16="http://schemas.microsoft.com/office/drawing/2014/main" id="{007ECD18-975A-FA05-B93C-7ACC100B1BFD}"/>
              </a:ext>
            </a:extLst>
          </p:cNvPr>
          <p:cNvSpPr/>
          <p:nvPr/>
        </p:nvSpPr>
        <p:spPr>
          <a:xfrm>
            <a:off x="8450793" y="4572871"/>
            <a:ext cx="4242327" cy="279965"/>
          </a:xfrm>
          <a:prstGeom prst="rect">
            <a:avLst/>
          </a:prstGeom>
          <a:noFill/>
        </p:spPr>
        <p:txBody>
          <a:bodyPr wrap="square" lIns="0" tIns="0" rIns="0" bIns="0" rtlCol="0" anchor="t"/>
          <a:lstStyle/>
          <a:p>
            <a:pPr algn="ctr">
              <a:lnSpc>
                <a:spcPts val="2206"/>
              </a:lnSpc>
              <a:buNone/>
            </a:pPr>
            <a:r>
              <a:rPr lang="en-US" kern="0" spc="32" dirty="0" err="1">
                <a:solidFill>
                  <a:srgbClr val="000000"/>
                </a:solidFill>
                <a:latin typeface="Libre Baskerville" panose="02000000000000000000" pitchFamily="2" charset="0"/>
                <a:ea typeface="Lato" pitchFamily="34" charset="-122"/>
                <a:cs typeface="Lato" pitchFamily="34" charset="-120"/>
              </a:rPr>
              <a:t>Consideraciones</a:t>
            </a:r>
            <a:r>
              <a:rPr lang="en-US" kern="0" spc="32" dirty="0">
                <a:solidFill>
                  <a:srgbClr val="000000"/>
                </a:solidFill>
                <a:latin typeface="Libre Baskerville" panose="02000000000000000000" pitchFamily="2" charset="0"/>
                <a:ea typeface="Lato" pitchFamily="34" charset="-122"/>
                <a:cs typeface="Lato" pitchFamily="34" charset="-120"/>
              </a:rPr>
              <a:t> </a:t>
            </a:r>
            <a:r>
              <a:rPr lang="en-US" kern="0" spc="32" dirty="0" err="1">
                <a:solidFill>
                  <a:srgbClr val="000000"/>
                </a:solidFill>
                <a:latin typeface="Libre Baskerville" panose="02000000000000000000" pitchFamily="2" charset="0"/>
                <a:ea typeface="Lato" pitchFamily="34" charset="-122"/>
                <a:cs typeface="Lato" pitchFamily="34" charset="-120"/>
              </a:rPr>
              <a:t>éticas</a:t>
            </a:r>
            <a:r>
              <a:rPr lang="en-US" kern="0" spc="32" dirty="0">
                <a:solidFill>
                  <a:srgbClr val="000000"/>
                </a:solidFill>
                <a:latin typeface="Libre Baskerville" panose="02000000000000000000" pitchFamily="2" charset="0"/>
                <a:ea typeface="Lato" pitchFamily="34" charset="-122"/>
                <a:cs typeface="Lato" pitchFamily="34" charset="-120"/>
              </a:rPr>
              <a:t> y </a:t>
            </a:r>
            <a:r>
              <a:rPr lang="en-US" kern="0" spc="32" dirty="0" err="1">
                <a:solidFill>
                  <a:srgbClr val="000000"/>
                </a:solidFill>
                <a:latin typeface="Libre Baskerville" panose="02000000000000000000" pitchFamily="2" charset="0"/>
                <a:ea typeface="Lato" pitchFamily="34" charset="-122"/>
                <a:cs typeface="Lato" pitchFamily="34" charset="-120"/>
              </a:rPr>
              <a:t>legales</a:t>
            </a:r>
            <a:endParaRPr lang="en-US" dirty="0">
              <a:latin typeface="Libre Baskerville" panose="02000000000000000000" pitchFamily="2" charset="0"/>
            </a:endParaRPr>
          </a:p>
        </p:txBody>
      </p:sp>
    </p:spTree>
    <p:extLst>
      <p:ext uri="{BB962C8B-B14F-4D97-AF65-F5344CB8AC3E}">
        <p14:creationId xmlns:p14="http://schemas.microsoft.com/office/powerpoint/2010/main" val="42248787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
            <a:extLst>
              <a:ext uri="{FF2B5EF4-FFF2-40B4-BE49-F238E27FC236}">
                <a16:creationId xmlns:a16="http://schemas.microsoft.com/office/drawing/2014/main" id="{1D0FF357-EDA2-F271-7ECB-AA80255F8006}"/>
              </a:ext>
            </a:extLst>
          </p:cNvPr>
          <p:cNvSpPr/>
          <p:nvPr/>
        </p:nvSpPr>
        <p:spPr>
          <a:xfrm>
            <a:off x="0" y="0"/>
            <a:ext cx="14630400" cy="805543"/>
          </a:xfrm>
          <a:prstGeom prst="roundRect">
            <a:avLst>
              <a:gd name="adj" fmla="val 3680"/>
            </a:avLst>
          </a:prstGeom>
          <a:solidFill>
            <a:schemeClr val="accent2">
              <a:lumMod val="20000"/>
              <a:lumOff val="80000"/>
            </a:schemeClr>
          </a:solidFill>
          <a:ln w="7620">
            <a:solidFill>
              <a:srgbClr val="DDD3BA"/>
            </a:solidFill>
            <a:prstDash val="solid"/>
          </a:ln>
        </p:spPr>
        <p:txBody>
          <a:bodyPr/>
          <a:lstStyle/>
          <a:p>
            <a:endParaRPr lang="es-ES"/>
          </a:p>
        </p:txBody>
      </p:sp>
      <p:sp>
        <p:nvSpPr>
          <p:cNvPr id="12" name="Title 1">
            <a:extLst>
              <a:ext uri="{FF2B5EF4-FFF2-40B4-BE49-F238E27FC236}">
                <a16:creationId xmlns:a16="http://schemas.microsoft.com/office/drawing/2014/main" id="{0FE458E7-DC8B-4DC5-F26C-203EC80AC46E}"/>
              </a:ext>
            </a:extLst>
          </p:cNvPr>
          <p:cNvSpPr txBox="1">
            <a:spLocks noChangeArrowheads="1"/>
          </p:cNvSpPr>
          <p:nvPr/>
        </p:nvSpPr>
        <p:spPr bwMode="auto">
          <a:xfrm>
            <a:off x="171410"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4. Discusión</a:t>
            </a:r>
          </a:p>
        </p:txBody>
      </p:sp>
      <p:pic>
        <p:nvPicPr>
          <p:cNvPr id="2" name="Object 3" descr="preencoded.png">
            <a:extLst>
              <a:ext uri="{FF2B5EF4-FFF2-40B4-BE49-F238E27FC236}">
                <a16:creationId xmlns:a16="http://schemas.microsoft.com/office/drawing/2014/main" id="{B41B4047-DCF9-C291-3E58-C26269517D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4291" y="3494314"/>
            <a:ext cx="2494926" cy="1295076"/>
          </a:xfrm>
          <a:prstGeom prst="rect">
            <a:avLst/>
          </a:prstGeom>
        </p:spPr>
      </p:pic>
      <p:sp>
        <p:nvSpPr>
          <p:cNvPr id="3" name="Object 4">
            <a:extLst>
              <a:ext uri="{FF2B5EF4-FFF2-40B4-BE49-F238E27FC236}">
                <a16:creationId xmlns:a16="http://schemas.microsoft.com/office/drawing/2014/main" id="{CF3DC226-C5B0-CFDA-2613-6F603A76EB7B}"/>
              </a:ext>
            </a:extLst>
          </p:cNvPr>
          <p:cNvSpPr/>
          <p:nvPr/>
        </p:nvSpPr>
        <p:spPr>
          <a:xfrm>
            <a:off x="685667" y="3910723"/>
            <a:ext cx="1906428" cy="447880"/>
          </a:xfrm>
          <a:prstGeom prst="rect">
            <a:avLst/>
          </a:prstGeom>
          <a:noFill/>
        </p:spPr>
        <p:txBody>
          <a:bodyPr wrap="square" lIns="0" tIns="0" rIns="0" bIns="0" rtlCol="0" anchor="t"/>
          <a:lstStyle/>
          <a:p>
            <a:pPr algn="ctr">
              <a:lnSpc>
                <a:spcPts val="1764"/>
              </a:lnSpc>
              <a:buNone/>
            </a:pPr>
            <a:r>
              <a:rPr lang="es-ES" sz="1600" kern="0" spc="26" dirty="0">
                <a:solidFill>
                  <a:srgbClr val="000000"/>
                </a:solidFill>
                <a:latin typeface="Libre Baskerville" panose="02000000000000000000" pitchFamily="2" charset="0"/>
                <a:ea typeface="Lato" pitchFamily="34" charset="-122"/>
                <a:cs typeface="Lato" pitchFamily="34" charset="-120"/>
              </a:rPr>
              <a:t>Integrar más fuentes de datos</a:t>
            </a:r>
            <a:endParaRPr lang="en-US" sz="1600" dirty="0">
              <a:latin typeface="Libre Baskerville" panose="02000000000000000000" pitchFamily="2" charset="0"/>
            </a:endParaRPr>
          </a:p>
        </p:txBody>
      </p:sp>
      <p:pic>
        <p:nvPicPr>
          <p:cNvPr id="5" name="Object 6" descr="preencoded.png">
            <a:extLst>
              <a:ext uri="{FF2B5EF4-FFF2-40B4-BE49-F238E27FC236}">
                <a16:creationId xmlns:a16="http://schemas.microsoft.com/office/drawing/2014/main" id="{531464CF-D641-AF35-5DD1-E8AAA54B20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97230" y="3494314"/>
            <a:ext cx="2494926" cy="1295076"/>
          </a:xfrm>
          <a:prstGeom prst="rect">
            <a:avLst/>
          </a:prstGeom>
        </p:spPr>
      </p:pic>
      <p:sp>
        <p:nvSpPr>
          <p:cNvPr id="6" name="Object 7">
            <a:extLst>
              <a:ext uri="{FF2B5EF4-FFF2-40B4-BE49-F238E27FC236}">
                <a16:creationId xmlns:a16="http://schemas.microsoft.com/office/drawing/2014/main" id="{D741A502-26FB-9D27-3CA0-22823EE3A707}"/>
              </a:ext>
            </a:extLst>
          </p:cNvPr>
          <p:cNvSpPr/>
          <p:nvPr/>
        </p:nvSpPr>
        <p:spPr>
          <a:xfrm>
            <a:off x="3848505" y="3793791"/>
            <a:ext cx="1757791" cy="671821"/>
          </a:xfrm>
          <a:prstGeom prst="rect">
            <a:avLst/>
          </a:prstGeom>
          <a:noFill/>
        </p:spPr>
        <p:txBody>
          <a:bodyPr wrap="square" lIns="0" tIns="0" rIns="0" bIns="0" rtlCol="0" anchor="t"/>
          <a:lstStyle/>
          <a:p>
            <a:pPr algn="ctr">
              <a:lnSpc>
                <a:spcPts val="1764"/>
              </a:lnSpc>
              <a:buNone/>
            </a:pPr>
            <a:r>
              <a:rPr lang="es-ES" sz="1600" kern="0" spc="26" dirty="0">
                <a:solidFill>
                  <a:srgbClr val="000000"/>
                </a:solidFill>
                <a:latin typeface="Libre Baskerville" panose="02000000000000000000" pitchFamily="2" charset="0"/>
                <a:ea typeface="Lato" pitchFamily="34" charset="-122"/>
                <a:cs typeface="Lato" pitchFamily="34" charset="-120"/>
              </a:rPr>
              <a:t>Personalización y adaptación al usuario</a:t>
            </a:r>
            <a:endParaRPr lang="en-US" sz="1600" dirty="0">
              <a:latin typeface="Libre Baskerville" panose="02000000000000000000" pitchFamily="2" charset="0"/>
            </a:endParaRPr>
          </a:p>
        </p:txBody>
      </p:sp>
      <p:pic>
        <p:nvPicPr>
          <p:cNvPr id="8" name="Object 9" descr="preencoded.png">
            <a:extLst>
              <a:ext uri="{FF2B5EF4-FFF2-40B4-BE49-F238E27FC236}">
                <a16:creationId xmlns:a16="http://schemas.microsoft.com/office/drawing/2014/main" id="{71A2FF91-6528-7F40-A46E-2817030E41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60169" y="3494314"/>
            <a:ext cx="2494926" cy="1295076"/>
          </a:xfrm>
          <a:prstGeom prst="rect">
            <a:avLst/>
          </a:prstGeom>
        </p:spPr>
      </p:pic>
      <p:sp>
        <p:nvSpPr>
          <p:cNvPr id="9" name="Object 10">
            <a:extLst>
              <a:ext uri="{FF2B5EF4-FFF2-40B4-BE49-F238E27FC236}">
                <a16:creationId xmlns:a16="http://schemas.microsoft.com/office/drawing/2014/main" id="{E4A96E17-19DE-698B-63C8-C6B9B010978A}"/>
              </a:ext>
            </a:extLst>
          </p:cNvPr>
          <p:cNvSpPr/>
          <p:nvPr/>
        </p:nvSpPr>
        <p:spPr>
          <a:xfrm>
            <a:off x="6597324" y="3722550"/>
            <a:ext cx="1822775" cy="671821"/>
          </a:xfrm>
          <a:prstGeom prst="rect">
            <a:avLst/>
          </a:prstGeom>
          <a:noFill/>
        </p:spPr>
        <p:txBody>
          <a:bodyPr wrap="square" lIns="0" tIns="0" rIns="0" bIns="0" rtlCol="0" anchor="t"/>
          <a:lstStyle/>
          <a:p>
            <a:pPr algn="ctr">
              <a:lnSpc>
                <a:spcPts val="1764"/>
              </a:lnSpc>
              <a:buNone/>
            </a:pPr>
            <a:r>
              <a:rPr lang="es-ES" sz="1600" kern="0" spc="26" dirty="0">
                <a:solidFill>
                  <a:srgbClr val="000000"/>
                </a:solidFill>
                <a:latin typeface="Libre Baskerville" panose="02000000000000000000" pitchFamily="2" charset="0"/>
                <a:ea typeface="Lato" pitchFamily="34" charset="-122"/>
                <a:cs typeface="Lato" pitchFamily="34" charset="-120"/>
              </a:rPr>
              <a:t>Integración con el historial clínico electrónico</a:t>
            </a:r>
            <a:endParaRPr lang="en-US" sz="1600" dirty="0">
              <a:latin typeface="Libre Baskerville" panose="02000000000000000000" pitchFamily="2" charset="0"/>
            </a:endParaRPr>
          </a:p>
        </p:txBody>
      </p:sp>
      <p:pic>
        <p:nvPicPr>
          <p:cNvPr id="11" name="Object 12" descr="preencoded.png">
            <a:extLst>
              <a:ext uri="{FF2B5EF4-FFF2-40B4-BE49-F238E27FC236}">
                <a16:creationId xmlns:a16="http://schemas.microsoft.com/office/drawing/2014/main" id="{B2B0FEBD-4E53-5A69-F44F-EE9945FC46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20062" y="3494314"/>
            <a:ext cx="2494926" cy="1295076"/>
          </a:xfrm>
          <a:prstGeom prst="rect">
            <a:avLst/>
          </a:prstGeom>
        </p:spPr>
      </p:pic>
      <p:sp>
        <p:nvSpPr>
          <p:cNvPr id="14" name="Object 13">
            <a:extLst>
              <a:ext uri="{FF2B5EF4-FFF2-40B4-BE49-F238E27FC236}">
                <a16:creationId xmlns:a16="http://schemas.microsoft.com/office/drawing/2014/main" id="{BDBEE148-802C-A4E0-8F55-D6F09F129750}"/>
              </a:ext>
            </a:extLst>
          </p:cNvPr>
          <p:cNvSpPr/>
          <p:nvPr/>
        </p:nvSpPr>
        <p:spPr>
          <a:xfrm>
            <a:off x="9571368" y="3818224"/>
            <a:ext cx="1592182" cy="447880"/>
          </a:xfrm>
          <a:prstGeom prst="rect">
            <a:avLst/>
          </a:prstGeom>
          <a:noFill/>
        </p:spPr>
        <p:txBody>
          <a:bodyPr wrap="square" lIns="0" tIns="0" rIns="0" bIns="0" rtlCol="0" anchor="t"/>
          <a:lstStyle/>
          <a:p>
            <a:pPr algn="ctr">
              <a:lnSpc>
                <a:spcPts val="1764"/>
              </a:lnSpc>
              <a:buNone/>
            </a:pPr>
            <a:r>
              <a:rPr lang="en-US" sz="1600" kern="0" spc="26" dirty="0">
                <a:solidFill>
                  <a:srgbClr val="000000"/>
                </a:solidFill>
                <a:latin typeface="Libre Baskerville" panose="02000000000000000000" pitchFamily="2" charset="0"/>
                <a:ea typeface="Lato" pitchFamily="34" charset="-122"/>
                <a:cs typeface="Lato" pitchFamily="34" charset="-120"/>
              </a:rPr>
              <a:t>Evaluación clínica y validación</a:t>
            </a:r>
            <a:endParaRPr lang="en-US" sz="1600" dirty="0">
              <a:latin typeface="Libre Baskerville" panose="02000000000000000000" pitchFamily="2" charset="0"/>
            </a:endParaRPr>
          </a:p>
        </p:txBody>
      </p:sp>
      <p:pic>
        <p:nvPicPr>
          <p:cNvPr id="17" name="Object 15" descr="preencoded.png">
            <a:extLst>
              <a:ext uri="{FF2B5EF4-FFF2-40B4-BE49-F238E27FC236}">
                <a16:creationId xmlns:a16="http://schemas.microsoft.com/office/drawing/2014/main" id="{05E37CBC-AD2D-7730-8CC8-2E998A390A2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791163" y="3494314"/>
            <a:ext cx="2494926" cy="1295076"/>
          </a:xfrm>
          <a:prstGeom prst="rect">
            <a:avLst/>
          </a:prstGeom>
        </p:spPr>
      </p:pic>
      <p:sp>
        <p:nvSpPr>
          <p:cNvPr id="18" name="Object 16">
            <a:extLst>
              <a:ext uri="{FF2B5EF4-FFF2-40B4-BE49-F238E27FC236}">
                <a16:creationId xmlns:a16="http://schemas.microsoft.com/office/drawing/2014/main" id="{2861E72D-753F-A124-D4B0-05CCE87B3DDA}"/>
              </a:ext>
            </a:extLst>
          </p:cNvPr>
          <p:cNvSpPr/>
          <p:nvPr/>
        </p:nvSpPr>
        <p:spPr>
          <a:xfrm>
            <a:off x="12242526" y="3610579"/>
            <a:ext cx="1592182" cy="895761"/>
          </a:xfrm>
          <a:prstGeom prst="rect">
            <a:avLst/>
          </a:prstGeom>
          <a:noFill/>
        </p:spPr>
        <p:txBody>
          <a:bodyPr wrap="square" lIns="0" tIns="0" rIns="0" bIns="0" rtlCol="0" anchor="t"/>
          <a:lstStyle/>
          <a:p>
            <a:pPr algn="ctr">
              <a:lnSpc>
                <a:spcPts val="1764"/>
              </a:lnSpc>
              <a:buNone/>
            </a:pPr>
            <a:r>
              <a:rPr lang="es-ES" sz="1500" kern="0" spc="26" dirty="0">
                <a:latin typeface="Libre Baskerville" panose="02000000000000000000" pitchFamily="2" charset="0"/>
                <a:ea typeface="Lato" pitchFamily="34" charset="-122"/>
                <a:cs typeface="Lato" pitchFamily="34" charset="-120"/>
              </a:rPr>
              <a:t>Mejora continua basada en los comentarios de los usuarios</a:t>
            </a:r>
            <a:endParaRPr lang="en-US" sz="1500" dirty="0">
              <a:latin typeface="Libre Baskerville" panose="02000000000000000000" pitchFamily="2" charset="0"/>
            </a:endParaRPr>
          </a:p>
        </p:txBody>
      </p:sp>
    </p:spTree>
    <p:extLst>
      <p:ext uri="{BB962C8B-B14F-4D97-AF65-F5344CB8AC3E}">
        <p14:creationId xmlns:p14="http://schemas.microsoft.com/office/powerpoint/2010/main" val="30814427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2">
            <a:extLst>
              <a:ext uri="{FF2B5EF4-FFF2-40B4-BE49-F238E27FC236}">
                <a16:creationId xmlns:a16="http://schemas.microsoft.com/office/drawing/2014/main" id="{7628655D-D8A9-B1A0-3841-FEC34E6D0305}"/>
              </a:ext>
            </a:extLst>
          </p:cNvPr>
          <p:cNvSpPr/>
          <p:nvPr/>
        </p:nvSpPr>
        <p:spPr>
          <a:xfrm>
            <a:off x="0" y="0"/>
            <a:ext cx="14630400" cy="805543"/>
          </a:xfrm>
          <a:prstGeom prst="roundRect">
            <a:avLst>
              <a:gd name="adj" fmla="val 3680"/>
            </a:avLst>
          </a:prstGeom>
          <a:solidFill>
            <a:schemeClr val="accent2">
              <a:lumMod val="20000"/>
              <a:lumOff val="80000"/>
            </a:schemeClr>
          </a:solidFill>
          <a:ln w="7620">
            <a:solidFill>
              <a:srgbClr val="DDD3BA"/>
            </a:solidFill>
            <a:prstDash val="solid"/>
          </a:ln>
        </p:spPr>
        <p:txBody>
          <a:bodyPr/>
          <a:lstStyle/>
          <a:p>
            <a:endParaRPr lang="es-ES"/>
          </a:p>
        </p:txBody>
      </p:sp>
      <p:sp>
        <p:nvSpPr>
          <p:cNvPr id="19" name="Shape 2">
            <a:extLst>
              <a:ext uri="{FF2B5EF4-FFF2-40B4-BE49-F238E27FC236}">
                <a16:creationId xmlns:a16="http://schemas.microsoft.com/office/drawing/2014/main" id="{BDC511BC-5B06-95A5-B239-1FA8A52D2863}"/>
              </a:ext>
            </a:extLst>
          </p:cNvPr>
          <p:cNvSpPr/>
          <p:nvPr/>
        </p:nvSpPr>
        <p:spPr>
          <a:xfrm>
            <a:off x="79039" y="1945288"/>
            <a:ext cx="499943" cy="499943"/>
          </a:xfrm>
          <a:prstGeom prst="roundRect">
            <a:avLst>
              <a:gd name="adj" fmla="val 20000"/>
            </a:avLst>
          </a:prstGeom>
          <a:solidFill>
            <a:srgbClr val="F7EDD4"/>
          </a:solidFill>
          <a:ln w="7620">
            <a:solidFill>
              <a:srgbClr val="DDD3BA"/>
            </a:solidFill>
            <a:prstDash val="solid"/>
          </a:ln>
        </p:spPr>
        <p:txBody>
          <a:bodyPr/>
          <a:lstStyle/>
          <a:p>
            <a:endParaRPr lang="es-ES" sz="1400"/>
          </a:p>
        </p:txBody>
      </p:sp>
      <p:sp>
        <p:nvSpPr>
          <p:cNvPr id="20" name="Text 3">
            <a:extLst>
              <a:ext uri="{FF2B5EF4-FFF2-40B4-BE49-F238E27FC236}">
                <a16:creationId xmlns:a16="http://schemas.microsoft.com/office/drawing/2014/main" id="{7DC4BCDA-06DF-F4A6-1C1F-5F324A6E9E80}"/>
              </a:ext>
            </a:extLst>
          </p:cNvPr>
          <p:cNvSpPr/>
          <p:nvPr/>
        </p:nvSpPr>
        <p:spPr>
          <a:xfrm>
            <a:off x="254657" y="1935436"/>
            <a:ext cx="148709" cy="416481"/>
          </a:xfrm>
          <a:prstGeom prst="rect">
            <a:avLst/>
          </a:prstGeom>
          <a:noFill/>
          <a:ln/>
        </p:spPr>
        <p:txBody>
          <a:bodyPr wrap="none" rtlCol="0" anchor="t"/>
          <a:lstStyle/>
          <a:p>
            <a:pPr marL="0" indent="0" algn="ctr">
              <a:lnSpc>
                <a:spcPts val="3281"/>
              </a:lnSpc>
              <a:buNone/>
            </a:pPr>
            <a:r>
              <a:rPr lang="en-US" sz="1400" dirty="0">
                <a:latin typeface="Libre Baskerville" pitchFamily="34" charset="0"/>
                <a:ea typeface="Libre Baskerville" pitchFamily="34" charset="-122"/>
                <a:cs typeface="Libre Baskerville" pitchFamily="34" charset="-120"/>
              </a:rPr>
              <a:t>1</a:t>
            </a:r>
            <a:endParaRPr lang="en-US" sz="1400" dirty="0"/>
          </a:p>
        </p:txBody>
      </p:sp>
      <p:sp>
        <p:nvSpPr>
          <p:cNvPr id="21" name="Text 4">
            <a:extLst>
              <a:ext uri="{FF2B5EF4-FFF2-40B4-BE49-F238E27FC236}">
                <a16:creationId xmlns:a16="http://schemas.microsoft.com/office/drawing/2014/main" id="{D168C076-422C-041C-189A-DD640FC3C0A6}"/>
              </a:ext>
            </a:extLst>
          </p:cNvPr>
          <p:cNvSpPr/>
          <p:nvPr/>
        </p:nvSpPr>
        <p:spPr>
          <a:xfrm>
            <a:off x="801153" y="1934608"/>
            <a:ext cx="7175618" cy="694373"/>
          </a:xfrm>
          <a:prstGeom prst="rect">
            <a:avLst/>
          </a:prstGeom>
          <a:noFill/>
          <a:ln/>
        </p:spPr>
        <p:txBody>
          <a:bodyPr wrap="square" rtlCol="0" anchor="t"/>
          <a:lstStyle/>
          <a:p>
            <a:pPr marL="0" indent="0">
              <a:lnSpc>
                <a:spcPts val="2734"/>
              </a:lnSpc>
              <a:buNone/>
            </a:pPr>
            <a:r>
              <a:rPr lang="en-US" sz="1400" dirty="0">
                <a:latin typeface="Libre Baskerville" pitchFamily="34" charset="0"/>
                <a:ea typeface="Libre Baskerville" pitchFamily="34" charset="-122"/>
                <a:cs typeface="Libre Baskerville" pitchFamily="34" charset="-120"/>
              </a:rPr>
              <a:t>Desarrollo de un chatbot medico </a:t>
            </a:r>
            <a:r>
              <a:rPr lang="en-US" sz="1400" dirty="0" err="1">
                <a:latin typeface="Libre Baskerville" pitchFamily="34" charset="0"/>
                <a:ea typeface="Libre Baskerville" pitchFamily="34" charset="-122"/>
                <a:cs typeface="Libre Baskerville" pitchFamily="34" charset="-120"/>
              </a:rPr>
              <a:t>especializado</a:t>
            </a:r>
            <a:endParaRPr lang="en-US" sz="1400" dirty="0"/>
          </a:p>
        </p:txBody>
      </p:sp>
      <p:sp>
        <p:nvSpPr>
          <p:cNvPr id="22" name="Shape 10">
            <a:extLst>
              <a:ext uri="{FF2B5EF4-FFF2-40B4-BE49-F238E27FC236}">
                <a16:creationId xmlns:a16="http://schemas.microsoft.com/office/drawing/2014/main" id="{5CC7D6BA-C9A7-D512-09D5-49AF512B1B2E}"/>
              </a:ext>
            </a:extLst>
          </p:cNvPr>
          <p:cNvSpPr/>
          <p:nvPr/>
        </p:nvSpPr>
        <p:spPr>
          <a:xfrm>
            <a:off x="79039" y="2755990"/>
            <a:ext cx="499943" cy="499943"/>
          </a:xfrm>
          <a:prstGeom prst="roundRect">
            <a:avLst>
              <a:gd name="adj" fmla="val 20000"/>
            </a:avLst>
          </a:prstGeom>
          <a:solidFill>
            <a:srgbClr val="F7EDD4"/>
          </a:solidFill>
          <a:ln w="7620">
            <a:solidFill>
              <a:srgbClr val="DDD3BA"/>
            </a:solidFill>
            <a:prstDash val="solid"/>
          </a:ln>
        </p:spPr>
        <p:txBody>
          <a:bodyPr/>
          <a:lstStyle/>
          <a:p>
            <a:endParaRPr lang="es-ES" sz="1400"/>
          </a:p>
        </p:txBody>
      </p:sp>
      <p:sp>
        <p:nvSpPr>
          <p:cNvPr id="23" name="Text 11">
            <a:extLst>
              <a:ext uri="{FF2B5EF4-FFF2-40B4-BE49-F238E27FC236}">
                <a16:creationId xmlns:a16="http://schemas.microsoft.com/office/drawing/2014/main" id="{975F91D0-78B9-2A99-C15D-375ED1199BC7}"/>
              </a:ext>
            </a:extLst>
          </p:cNvPr>
          <p:cNvSpPr/>
          <p:nvPr/>
        </p:nvSpPr>
        <p:spPr>
          <a:xfrm>
            <a:off x="226320" y="2732980"/>
            <a:ext cx="205383" cy="416481"/>
          </a:xfrm>
          <a:prstGeom prst="rect">
            <a:avLst/>
          </a:prstGeom>
          <a:noFill/>
          <a:ln/>
        </p:spPr>
        <p:txBody>
          <a:bodyPr wrap="none" rtlCol="0" anchor="t"/>
          <a:lstStyle/>
          <a:p>
            <a:pPr marL="0" indent="0" algn="ctr">
              <a:lnSpc>
                <a:spcPts val="3281"/>
              </a:lnSpc>
              <a:buNone/>
            </a:pPr>
            <a:r>
              <a:rPr lang="en-US" sz="1400" dirty="0">
                <a:latin typeface="Libre Baskerville" pitchFamily="34" charset="0"/>
                <a:ea typeface="Libre Baskerville" pitchFamily="34" charset="-122"/>
                <a:cs typeface="Libre Baskerville" pitchFamily="34" charset="-120"/>
              </a:rPr>
              <a:t>2</a:t>
            </a:r>
            <a:endParaRPr lang="en-US" sz="1400" dirty="0"/>
          </a:p>
        </p:txBody>
      </p:sp>
      <p:sp>
        <p:nvSpPr>
          <p:cNvPr id="24" name="Text 12">
            <a:extLst>
              <a:ext uri="{FF2B5EF4-FFF2-40B4-BE49-F238E27FC236}">
                <a16:creationId xmlns:a16="http://schemas.microsoft.com/office/drawing/2014/main" id="{886DDD29-0072-27C5-1B38-E937E0629FE3}"/>
              </a:ext>
            </a:extLst>
          </p:cNvPr>
          <p:cNvSpPr/>
          <p:nvPr/>
        </p:nvSpPr>
        <p:spPr>
          <a:xfrm>
            <a:off x="773456" y="3559546"/>
            <a:ext cx="8496417" cy="270868"/>
          </a:xfrm>
          <a:prstGeom prst="rect">
            <a:avLst/>
          </a:prstGeom>
          <a:noFill/>
          <a:ln/>
        </p:spPr>
        <p:txBody>
          <a:bodyPr wrap="none" rtlCol="0" anchor="t"/>
          <a:lstStyle/>
          <a:p>
            <a:pPr marL="0" indent="0">
              <a:lnSpc>
                <a:spcPts val="2734"/>
              </a:lnSpc>
              <a:buNone/>
            </a:pPr>
            <a:r>
              <a:rPr lang="en-US" sz="1400" dirty="0" err="1">
                <a:latin typeface="Libre Baskerville" pitchFamily="34" charset="0"/>
                <a:ea typeface="Libre Baskerville" pitchFamily="34" charset="-122"/>
                <a:cs typeface="Libre Baskerville" pitchFamily="34" charset="-120"/>
              </a:rPr>
              <a:t>Integración</a:t>
            </a:r>
            <a:r>
              <a:rPr lang="en-US" sz="1400" dirty="0">
                <a:latin typeface="Libre Baskerville" pitchFamily="34" charset="0"/>
                <a:ea typeface="Libre Baskerville" pitchFamily="34" charset="-122"/>
                <a:cs typeface="Libre Baskerville" pitchFamily="34" charset="-120"/>
              </a:rPr>
              <a:t> de multiples </a:t>
            </a:r>
            <a:r>
              <a:rPr lang="en-US" sz="1400" dirty="0" err="1">
                <a:latin typeface="Libre Baskerville" pitchFamily="34" charset="0"/>
                <a:ea typeface="Libre Baskerville" pitchFamily="34" charset="-122"/>
                <a:cs typeface="Libre Baskerville" pitchFamily="34" charset="-120"/>
              </a:rPr>
              <a:t>fuentes</a:t>
            </a:r>
            <a:r>
              <a:rPr lang="en-US" sz="1400" dirty="0">
                <a:latin typeface="Libre Baskerville" pitchFamily="34" charset="0"/>
                <a:ea typeface="Libre Baskerville" pitchFamily="34" charset="-122"/>
                <a:cs typeface="Libre Baskerville" pitchFamily="34" charset="-120"/>
              </a:rPr>
              <a:t> de </a:t>
            </a:r>
            <a:r>
              <a:rPr lang="en-US" sz="1400" dirty="0" err="1">
                <a:latin typeface="Libre Baskerville" pitchFamily="34" charset="0"/>
                <a:ea typeface="Libre Baskerville" pitchFamily="34" charset="-122"/>
                <a:cs typeface="Libre Baskerville" pitchFamily="34" charset="-120"/>
              </a:rPr>
              <a:t>información</a:t>
            </a:r>
            <a:r>
              <a:rPr lang="en-US" sz="1400" dirty="0">
                <a:latin typeface="Libre Baskerville" pitchFamily="34" charset="0"/>
                <a:ea typeface="Libre Baskerville" pitchFamily="34" charset="-122"/>
                <a:cs typeface="Libre Baskerville" pitchFamily="34" charset="-120"/>
              </a:rPr>
              <a:t> </a:t>
            </a:r>
            <a:r>
              <a:rPr lang="en-US" sz="1400" dirty="0" err="1">
                <a:latin typeface="Libre Baskerville" pitchFamily="34" charset="0"/>
                <a:ea typeface="Libre Baskerville" pitchFamily="34" charset="-122"/>
                <a:cs typeface="Libre Baskerville" pitchFamily="34" charset="-120"/>
              </a:rPr>
              <a:t>médica</a:t>
            </a:r>
            <a:endParaRPr lang="en-US" sz="1400" dirty="0"/>
          </a:p>
        </p:txBody>
      </p:sp>
      <p:sp>
        <p:nvSpPr>
          <p:cNvPr id="25" name="Shape 2">
            <a:extLst>
              <a:ext uri="{FF2B5EF4-FFF2-40B4-BE49-F238E27FC236}">
                <a16:creationId xmlns:a16="http://schemas.microsoft.com/office/drawing/2014/main" id="{C823FD76-3817-DAF9-6EC1-4AB224A6DCC2}"/>
              </a:ext>
            </a:extLst>
          </p:cNvPr>
          <p:cNvSpPr/>
          <p:nvPr/>
        </p:nvSpPr>
        <p:spPr>
          <a:xfrm>
            <a:off x="79039" y="3490373"/>
            <a:ext cx="499943" cy="499943"/>
          </a:xfrm>
          <a:prstGeom prst="roundRect">
            <a:avLst>
              <a:gd name="adj" fmla="val 20000"/>
            </a:avLst>
          </a:prstGeom>
          <a:solidFill>
            <a:srgbClr val="F7EDD4"/>
          </a:solidFill>
          <a:ln w="7620">
            <a:solidFill>
              <a:srgbClr val="DDD3BA"/>
            </a:solidFill>
            <a:prstDash val="solid"/>
          </a:ln>
        </p:spPr>
        <p:txBody>
          <a:bodyPr/>
          <a:lstStyle/>
          <a:p>
            <a:endParaRPr lang="es-ES" sz="1400"/>
          </a:p>
        </p:txBody>
      </p:sp>
      <p:sp>
        <p:nvSpPr>
          <p:cNvPr id="26" name="Text 3">
            <a:extLst>
              <a:ext uri="{FF2B5EF4-FFF2-40B4-BE49-F238E27FC236}">
                <a16:creationId xmlns:a16="http://schemas.microsoft.com/office/drawing/2014/main" id="{DFF04678-CF86-1C11-8AE1-ED5D68FC1C92}"/>
              </a:ext>
            </a:extLst>
          </p:cNvPr>
          <p:cNvSpPr/>
          <p:nvPr/>
        </p:nvSpPr>
        <p:spPr>
          <a:xfrm>
            <a:off x="254657" y="3479075"/>
            <a:ext cx="148709" cy="416481"/>
          </a:xfrm>
          <a:prstGeom prst="rect">
            <a:avLst/>
          </a:prstGeom>
          <a:noFill/>
          <a:ln/>
        </p:spPr>
        <p:txBody>
          <a:bodyPr wrap="none" rtlCol="0" anchor="t"/>
          <a:lstStyle/>
          <a:p>
            <a:pPr marL="0" indent="0" algn="ctr">
              <a:lnSpc>
                <a:spcPts val="3281"/>
              </a:lnSpc>
              <a:buNone/>
            </a:pPr>
            <a:r>
              <a:rPr lang="en-US" sz="1400" dirty="0">
                <a:latin typeface="Libre Baskerville" pitchFamily="34" charset="0"/>
              </a:rPr>
              <a:t>3</a:t>
            </a:r>
            <a:endParaRPr lang="en-US" sz="1400" dirty="0"/>
          </a:p>
        </p:txBody>
      </p:sp>
      <p:sp>
        <p:nvSpPr>
          <p:cNvPr id="27" name="Text 4">
            <a:extLst>
              <a:ext uri="{FF2B5EF4-FFF2-40B4-BE49-F238E27FC236}">
                <a16:creationId xmlns:a16="http://schemas.microsoft.com/office/drawing/2014/main" id="{FD63E1CB-2EEF-0469-CE29-7719E8630DAF}"/>
              </a:ext>
            </a:extLst>
          </p:cNvPr>
          <p:cNvSpPr/>
          <p:nvPr/>
        </p:nvSpPr>
        <p:spPr>
          <a:xfrm>
            <a:off x="756075" y="2774301"/>
            <a:ext cx="7338177" cy="694373"/>
          </a:xfrm>
          <a:prstGeom prst="rect">
            <a:avLst/>
          </a:prstGeom>
          <a:noFill/>
          <a:ln/>
        </p:spPr>
        <p:txBody>
          <a:bodyPr wrap="square" rtlCol="0" anchor="t"/>
          <a:lstStyle/>
          <a:p>
            <a:pPr marL="0" indent="0">
              <a:lnSpc>
                <a:spcPts val="2734"/>
              </a:lnSpc>
              <a:buNone/>
            </a:pPr>
            <a:r>
              <a:rPr lang="en-US" sz="1400" dirty="0" err="1">
                <a:latin typeface="Libre Baskerville" pitchFamily="34" charset="0"/>
                <a:ea typeface="Libre Baskerville" pitchFamily="34" charset="-122"/>
                <a:cs typeface="Libre Baskerville" pitchFamily="34" charset="-120"/>
              </a:rPr>
              <a:t>Aplicación</a:t>
            </a:r>
            <a:r>
              <a:rPr lang="en-US" sz="1400" dirty="0">
                <a:latin typeface="Libre Baskerville" pitchFamily="34" charset="0"/>
                <a:ea typeface="Libre Baskerville" pitchFamily="34" charset="-122"/>
                <a:cs typeface="Libre Baskerville" pitchFamily="34" charset="-120"/>
              </a:rPr>
              <a:t> </a:t>
            </a:r>
            <a:r>
              <a:rPr lang="en-US" sz="1400" dirty="0" err="1">
                <a:latin typeface="Libre Baskerville" pitchFamily="34" charset="0"/>
                <a:ea typeface="Libre Baskerville" pitchFamily="34" charset="-122"/>
                <a:cs typeface="Libre Baskerville" pitchFamily="34" charset="-120"/>
              </a:rPr>
              <a:t>en</a:t>
            </a:r>
            <a:r>
              <a:rPr lang="en-US" sz="1400" dirty="0">
                <a:latin typeface="Libre Baskerville" pitchFamily="34" charset="0"/>
                <a:ea typeface="Libre Baskerville" pitchFamily="34" charset="-122"/>
                <a:cs typeface="Libre Baskerville" pitchFamily="34" charset="-120"/>
              </a:rPr>
              <a:t> </a:t>
            </a:r>
            <a:r>
              <a:rPr lang="en-US" sz="1400" dirty="0" err="1">
                <a:latin typeface="Libre Baskerville" pitchFamily="34" charset="0"/>
                <a:ea typeface="Libre Baskerville" pitchFamily="34" charset="-122"/>
                <a:cs typeface="Libre Baskerville" pitchFamily="34" charset="-120"/>
              </a:rPr>
              <a:t>el</a:t>
            </a:r>
            <a:r>
              <a:rPr lang="en-US" sz="1400" dirty="0">
                <a:latin typeface="Libre Baskerville" pitchFamily="34" charset="0"/>
                <a:ea typeface="Libre Baskerville" pitchFamily="34" charset="-122"/>
                <a:cs typeface="Libre Baskerville" pitchFamily="34" charset="-120"/>
              </a:rPr>
              <a:t> </a:t>
            </a:r>
            <a:r>
              <a:rPr lang="en-US" sz="1400" dirty="0" err="1">
                <a:latin typeface="Libre Baskerville" pitchFamily="34" charset="0"/>
                <a:ea typeface="Libre Baskerville" pitchFamily="34" charset="-122"/>
                <a:cs typeface="Libre Baskerville" pitchFamily="34" charset="-120"/>
              </a:rPr>
              <a:t>manejo</a:t>
            </a:r>
            <a:r>
              <a:rPr lang="en-US" sz="1400" dirty="0">
                <a:latin typeface="Libre Baskerville" pitchFamily="34" charset="0"/>
                <a:ea typeface="Libre Baskerville" pitchFamily="34" charset="-122"/>
                <a:cs typeface="Libre Baskerville" pitchFamily="34" charset="-120"/>
              </a:rPr>
              <a:t> </a:t>
            </a:r>
            <a:r>
              <a:rPr lang="en-US" sz="1400" dirty="0" err="1">
                <a:latin typeface="Libre Baskerville" pitchFamily="34" charset="0"/>
                <a:ea typeface="Libre Baskerville" pitchFamily="34" charset="-122"/>
                <a:cs typeface="Libre Baskerville" pitchFamily="34" charset="-120"/>
              </a:rPr>
              <a:t>automático</a:t>
            </a:r>
            <a:r>
              <a:rPr lang="en-US" sz="1400" dirty="0">
                <a:latin typeface="Libre Baskerville" pitchFamily="34" charset="0"/>
                <a:ea typeface="Libre Baskerville" pitchFamily="34" charset="-122"/>
                <a:cs typeface="Libre Baskerville" pitchFamily="34" charset="-120"/>
              </a:rPr>
              <a:t> de </a:t>
            </a:r>
            <a:r>
              <a:rPr lang="en-US" sz="1400" dirty="0" err="1">
                <a:latin typeface="Libre Baskerville" pitchFamily="34" charset="0"/>
                <a:ea typeface="Libre Baskerville" pitchFamily="34" charset="-122"/>
                <a:cs typeface="Libre Baskerville" pitchFamily="34" charset="-120"/>
              </a:rPr>
              <a:t>hallazgos</a:t>
            </a:r>
            <a:r>
              <a:rPr lang="en-US" sz="1400" dirty="0">
                <a:latin typeface="Libre Baskerville" pitchFamily="34" charset="0"/>
                <a:ea typeface="Libre Baskerville" pitchFamily="34" charset="-122"/>
                <a:cs typeface="Libre Baskerville" pitchFamily="34" charset="-120"/>
              </a:rPr>
              <a:t> </a:t>
            </a:r>
            <a:r>
              <a:rPr lang="en-US" sz="1400" dirty="0" err="1">
                <a:latin typeface="Libre Baskerville" pitchFamily="34" charset="0"/>
                <a:ea typeface="Libre Baskerville" pitchFamily="34" charset="-122"/>
                <a:cs typeface="Libre Baskerville" pitchFamily="34" charset="-120"/>
              </a:rPr>
              <a:t>secundarios</a:t>
            </a:r>
            <a:r>
              <a:rPr lang="en-US" sz="1400" dirty="0">
                <a:latin typeface="Libre Baskerville" pitchFamily="34" charset="0"/>
                <a:ea typeface="Libre Baskerville" pitchFamily="34" charset="-122"/>
                <a:cs typeface="Libre Baskerville" pitchFamily="34" charset="-120"/>
              </a:rPr>
              <a:t> </a:t>
            </a:r>
            <a:r>
              <a:rPr lang="en-US" sz="1400" dirty="0" err="1">
                <a:latin typeface="Libre Baskerville" pitchFamily="34" charset="0"/>
                <a:ea typeface="Libre Baskerville" pitchFamily="34" charset="-122"/>
                <a:cs typeface="Libre Baskerville" pitchFamily="34" charset="-120"/>
              </a:rPr>
              <a:t>en</a:t>
            </a:r>
            <a:r>
              <a:rPr lang="en-US" sz="1400" dirty="0">
                <a:latin typeface="Libre Baskerville" pitchFamily="34" charset="0"/>
                <a:ea typeface="Libre Baskerville" pitchFamily="34" charset="-122"/>
                <a:cs typeface="Libre Baskerville" pitchFamily="34" charset="-120"/>
              </a:rPr>
              <a:t> </a:t>
            </a:r>
            <a:r>
              <a:rPr lang="en-US" sz="1400" dirty="0" err="1">
                <a:latin typeface="Libre Baskerville" pitchFamily="34" charset="0"/>
                <a:ea typeface="Libre Baskerville" pitchFamily="34" charset="-122"/>
                <a:cs typeface="Libre Baskerville" pitchFamily="34" charset="-120"/>
              </a:rPr>
              <a:t>estudios</a:t>
            </a:r>
            <a:endParaRPr lang="en-US" sz="1400" dirty="0"/>
          </a:p>
        </p:txBody>
      </p:sp>
      <p:sp>
        <p:nvSpPr>
          <p:cNvPr id="28" name="Shape 10">
            <a:extLst>
              <a:ext uri="{FF2B5EF4-FFF2-40B4-BE49-F238E27FC236}">
                <a16:creationId xmlns:a16="http://schemas.microsoft.com/office/drawing/2014/main" id="{53818185-1C8F-F428-7009-F6D5219EDE7D}"/>
              </a:ext>
            </a:extLst>
          </p:cNvPr>
          <p:cNvSpPr/>
          <p:nvPr/>
        </p:nvSpPr>
        <p:spPr>
          <a:xfrm>
            <a:off x="79039" y="4301075"/>
            <a:ext cx="499943" cy="499943"/>
          </a:xfrm>
          <a:prstGeom prst="roundRect">
            <a:avLst>
              <a:gd name="adj" fmla="val 20000"/>
            </a:avLst>
          </a:prstGeom>
          <a:solidFill>
            <a:srgbClr val="F7EDD4"/>
          </a:solidFill>
          <a:ln w="7620">
            <a:solidFill>
              <a:srgbClr val="DDD3BA"/>
            </a:solidFill>
            <a:prstDash val="solid"/>
          </a:ln>
        </p:spPr>
        <p:txBody>
          <a:bodyPr/>
          <a:lstStyle/>
          <a:p>
            <a:endParaRPr lang="es-ES" sz="1400"/>
          </a:p>
        </p:txBody>
      </p:sp>
      <p:sp>
        <p:nvSpPr>
          <p:cNvPr id="29" name="Text 11">
            <a:extLst>
              <a:ext uri="{FF2B5EF4-FFF2-40B4-BE49-F238E27FC236}">
                <a16:creationId xmlns:a16="http://schemas.microsoft.com/office/drawing/2014/main" id="{DBB2FA92-9702-81A5-3148-5118A2CF66F0}"/>
              </a:ext>
            </a:extLst>
          </p:cNvPr>
          <p:cNvSpPr/>
          <p:nvPr/>
        </p:nvSpPr>
        <p:spPr>
          <a:xfrm>
            <a:off x="226320" y="4255659"/>
            <a:ext cx="205383" cy="416481"/>
          </a:xfrm>
          <a:prstGeom prst="rect">
            <a:avLst/>
          </a:prstGeom>
          <a:noFill/>
          <a:ln/>
        </p:spPr>
        <p:txBody>
          <a:bodyPr wrap="none" rtlCol="0" anchor="t"/>
          <a:lstStyle/>
          <a:p>
            <a:pPr marL="0" indent="0" algn="ctr">
              <a:lnSpc>
                <a:spcPts val="3281"/>
              </a:lnSpc>
              <a:buNone/>
            </a:pPr>
            <a:r>
              <a:rPr lang="en-US" sz="1400" dirty="0">
                <a:latin typeface="Libre Baskerville" pitchFamily="34" charset="0"/>
              </a:rPr>
              <a:t>4</a:t>
            </a:r>
            <a:endParaRPr lang="en-US" sz="1400" dirty="0"/>
          </a:p>
        </p:txBody>
      </p:sp>
      <p:sp>
        <p:nvSpPr>
          <p:cNvPr id="30" name="Text 12">
            <a:extLst>
              <a:ext uri="{FF2B5EF4-FFF2-40B4-BE49-F238E27FC236}">
                <a16:creationId xmlns:a16="http://schemas.microsoft.com/office/drawing/2014/main" id="{70E83ABE-435A-D538-93FD-1E09BBCBF779}"/>
              </a:ext>
            </a:extLst>
          </p:cNvPr>
          <p:cNvSpPr/>
          <p:nvPr/>
        </p:nvSpPr>
        <p:spPr>
          <a:xfrm>
            <a:off x="801153" y="4358344"/>
            <a:ext cx="3495437" cy="347186"/>
          </a:xfrm>
          <a:prstGeom prst="rect">
            <a:avLst/>
          </a:prstGeom>
          <a:noFill/>
          <a:ln/>
        </p:spPr>
        <p:txBody>
          <a:bodyPr wrap="none" rtlCol="0" anchor="t"/>
          <a:lstStyle/>
          <a:p>
            <a:pPr marL="0" indent="0">
              <a:lnSpc>
                <a:spcPts val="2734"/>
              </a:lnSpc>
              <a:buNone/>
            </a:pPr>
            <a:r>
              <a:rPr lang="en-US" sz="1400" dirty="0" err="1">
                <a:latin typeface="Libre Baskerville" pitchFamily="34" charset="0"/>
                <a:ea typeface="Libre Baskerville" pitchFamily="34" charset="-122"/>
                <a:cs typeface="Libre Baskerville" pitchFamily="34" charset="-120"/>
              </a:rPr>
              <a:t>Evaluación</a:t>
            </a:r>
            <a:r>
              <a:rPr lang="en-US" sz="1400" dirty="0">
                <a:latin typeface="Libre Baskerville" pitchFamily="34" charset="0"/>
                <a:ea typeface="Libre Baskerville" pitchFamily="34" charset="-122"/>
                <a:cs typeface="Libre Baskerville" pitchFamily="34" charset="-120"/>
              </a:rPr>
              <a:t> </a:t>
            </a:r>
            <a:r>
              <a:rPr lang="en-US" sz="1400" dirty="0" err="1">
                <a:latin typeface="Libre Baskerville" pitchFamily="34" charset="0"/>
                <a:ea typeface="Libre Baskerville" pitchFamily="34" charset="-122"/>
                <a:cs typeface="Libre Baskerville" pitchFamily="34" charset="-120"/>
              </a:rPr>
              <a:t>exhaustiva</a:t>
            </a:r>
            <a:endParaRPr lang="en-US" sz="1400" dirty="0"/>
          </a:p>
        </p:txBody>
      </p:sp>
      <p:sp>
        <p:nvSpPr>
          <p:cNvPr id="31" name="Shape 10">
            <a:extLst>
              <a:ext uri="{FF2B5EF4-FFF2-40B4-BE49-F238E27FC236}">
                <a16:creationId xmlns:a16="http://schemas.microsoft.com/office/drawing/2014/main" id="{D4AAB554-7568-3AE4-912E-124744B734D8}"/>
              </a:ext>
            </a:extLst>
          </p:cNvPr>
          <p:cNvSpPr/>
          <p:nvPr/>
        </p:nvSpPr>
        <p:spPr>
          <a:xfrm>
            <a:off x="79039" y="5035458"/>
            <a:ext cx="499943" cy="499943"/>
          </a:xfrm>
          <a:prstGeom prst="roundRect">
            <a:avLst>
              <a:gd name="adj" fmla="val 20000"/>
            </a:avLst>
          </a:prstGeom>
          <a:solidFill>
            <a:srgbClr val="F7EDD4"/>
          </a:solidFill>
          <a:ln w="7620">
            <a:solidFill>
              <a:srgbClr val="DDD3BA"/>
            </a:solidFill>
            <a:prstDash val="solid"/>
          </a:ln>
        </p:spPr>
        <p:txBody>
          <a:bodyPr/>
          <a:lstStyle/>
          <a:p>
            <a:endParaRPr lang="es-ES" sz="1400"/>
          </a:p>
        </p:txBody>
      </p:sp>
      <p:sp>
        <p:nvSpPr>
          <p:cNvPr id="32" name="Text 11">
            <a:extLst>
              <a:ext uri="{FF2B5EF4-FFF2-40B4-BE49-F238E27FC236}">
                <a16:creationId xmlns:a16="http://schemas.microsoft.com/office/drawing/2014/main" id="{A342A9DA-4EF9-801D-D427-D82774C67B93}"/>
              </a:ext>
            </a:extLst>
          </p:cNvPr>
          <p:cNvSpPr/>
          <p:nvPr/>
        </p:nvSpPr>
        <p:spPr>
          <a:xfrm>
            <a:off x="214749" y="5024689"/>
            <a:ext cx="205383" cy="416481"/>
          </a:xfrm>
          <a:prstGeom prst="rect">
            <a:avLst/>
          </a:prstGeom>
          <a:noFill/>
          <a:ln/>
        </p:spPr>
        <p:txBody>
          <a:bodyPr wrap="none" rtlCol="0" anchor="t"/>
          <a:lstStyle/>
          <a:p>
            <a:pPr marL="0" indent="0" algn="ctr">
              <a:lnSpc>
                <a:spcPts val="3281"/>
              </a:lnSpc>
              <a:buNone/>
            </a:pPr>
            <a:r>
              <a:rPr lang="en-US" sz="1400" dirty="0">
                <a:latin typeface="Libre Baskerville" pitchFamily="34" charset="0"/>
              </a:rPr>
              <a:t>5</a:t>
            </a:r>
            <a:endParaRPr lang="en-US" sz="1400" dirty="0"/>
          </a:p>
        </p:txBody>
      </p:sp>
      <p:sp>
        <p:nvSpPr>
          <p:cNvPr id="33" name="Text 12">
            <a:extLst>
              <a:ext uri="{FF2B5EF4-FFF2-40B4-BE49-F238E27FC236}">
                <a16:creationId xmlns:a16="http://schemas.microsoft.com/office/drawing/2014/main" id="{1391DA39-018D-0F76-77BC-AA03182202BA}"/>
              </a:ext>
            </a:extLst>
          </p:cNvPr>
          <p:cNvSpPr/>
          <p:nvPr/>
        </p:nvSpPr>
        <p:spPr>
          <a:xfrm>
            <a:off x="801153" y="5111777"/>
            <a:ext cx="6240897" cy="347186"/>
          </a:xfrm>
          <a:prstGeom prst="rect">
            <a:avLst/>
          </a:prstGeom>
          <a:noFill/>
          <a:ln/>
        </p:spPr>
        <p:txBody>
          <a:bodyPr wrap="none" rtlCol="0" anchor="t"/>
          <a:lstStyle/>
          <a:p>
            <a:pPr marL="0" indent="0">
              <a:lnSpc>
                <a:spcPts val="2734"/>
              </a:lnSpc>
              <a:buNone/>
            </a:pPr>
            <a:r>
              <a:rPr lang="en-US" sz="1400" dirty="0" err="1">
                <a:latin typeface="Libre Baskerville" pitchFamily="34" charset="0"/>
                <a:ea typeface="Libre Baskerville" pitchFamily="34" charset="-122"/>
                <a:cs typeface="Libre Baskerville" pitchFamily="34" charset="-120"/>
              </a:rPr>
              <a:t>Identificación</a:t>
            </a:r>
            <a:r>
              <a:rPr lang="en-US" sz="1400" dirty="0">
                <a:latin typeface="Libre Baskerville" pitchFamily="34" charset="0"/>
                <a:ea typeface="Libre Baskerville" pitchFamily="34" charset="-122"/>
                <a:cs typeface="Libre Baskerville" pitchFamily="34" charset="-120"/>
              </a:rPr>
              <a:t> de </a:t>
            </a:r>
            <a:r>
              <a:rPr lang="en-US" sz="1400" dirty="0" err="1">
                <a:latin typeface="Libre Baskerville" pitchFamily="34" charset="0"/>
                <a:ea typeface="Libre Baskerville" pitchFamily="34" charset="-122"/>
                <a:cs typeface="Libre Baskerville" pitchFamily="34" charset="-120"/>
              </a:rPr>
              <a:t>limitaciones</a:t>
            </a:r>
            <a:r>
              <a:rPr lang="en-US" sz="1400" dirty="0">
                <a:latin typeface="Libre Baskerville" pitchFamily="34" charset="0"/>
                <a:ea typeface="Libre Baskerville" pitchFamily="34" charset="-122"/>
                <a:cs typeface="Libre Baskerville" pitchFamily="34" charset="-120"/>
              </a:rPr>
              <a:t> y </a:t>
            </a:r>
            <a:r>
              <a:rPr lang="en-US" sz="1400" dirty="0" err="1">
                <a:latin typeface="Libre Baskerville" pitchFamily="34" charset="0"/>
                <a:ea typeface="Libre Baskerville" pitchFamily="34" charset="-122"/>
                <a:cs typeface="Libre Baskerville" pitchFamily="34" charset="-120"/>
              </a:rPr>
              <a:t>desafíos</a:t>
            </a:r>
            <a:endParaRPr lang="en-US" sz="1400" dirty="0"/>
          </a:p>
        </p:txBody>
      </p:sp>
      <p:sp>
        <p:nvSpPr>
          <p:cNvPr id="34" name="Shape 2">
            <a:extLst>
              <a:ext uri="{FF2B5EF4-FFF2-40B4-BE49-F238E27FC236}">
                <a16:creationId xmlns:a16="http://schemas.microsoft.com/office/drawing/2014/main" id="{FC847F10-6F97-E4E9-E72B-FFA6A6593346}"/>
              </a:ext>
            </a:extLst>
          </p:cNvPr>
          <p:cNvSpPr/>
          <p:nvPr/>
        </p:nvSpPr>
        <p:spPr>
          <a:xfrm>
            <a:off x="8011886" y="1934608"/>
            <a:ext cx="499943" cy="499943"/>
          </a:xfrm>
          <a:prstGeom prst="roundRect">
            <a:avLst>
              <a:gd name="adj" fmla="val 20000"/>
            </a:avLst>
          </a:prstGeom>
          <a:solidFill>
            <a:srgbClr val="F7EDD4"/>
          </a:solidFill>
          <a:ln w="7620">
            <a:solidFill>
              <a:srgbClr val="DDD3BA"/>
            </a:solidFill>
            <a:prstDash val="solid"/>
          </a:ln>
        </p:spPr>
        <p:txBody>
          <a:bodyPr/>
          <a:lstStyle/>
          <a:p>
            <a:endParaRPr lang="es-ES" sz="1400"/>
          </a:p>
        </p:txBody>
      </p:sp>
      <p:sp>
        <p:nvSpPr>
          <p:cNvPr id="35" name="Text 3">
            <a:extLst>
              <a:ext uri="{FF2B5EF4-FFF2-40B4-BE49-F238E27FC236}">
                <a16:creationId xmlns:a16="http://schemas.microsoft.com/office/drawing/2014/main" id="{D4FD11CE-7F0A-B0C0-6357-44F3D8B3AC61}"/>
              </a:ext>
            </a:extLst>
          </p:cNvPr>
          <p:cNvSpPr/>
          <p:nvPr/>
        </p:nvSpPr>
        <p:spPr>
          <a:xfrm>
            <a:off x="8197505" y="1923089"/>
            <a:ext cx="148709" cy="416481"/>
          </a:xfrm>
          <a:prstGeom prst="rect">
            <a:avLst/>
          </a:prstGeom>
          <a:noFill/>
          <a:ln/>
        </p:spPr>
        <p:txBody>
          <a:bodyPr wrap="none" rtlCol="0" anchor="t"/>
          <a:lstStyle/>
          <a:p>
            <a:pPr marL="0" indent="0" algn="ctr">
              <a:lnSpc>
                <a:spcPts val="3281"/>
              </a:lnSpc>
              <a:buNone/>
            </a:pPr>
            <a:r>
              <a:rPr lang="en-US" sz="1400" dirty="0">
                <a:latin typeface="Libre Baskerville" pitchFamily="34" charset="0"/>
                <a:ea typeface="Libre Baskerville" pitchFamily="34" charset="-122"/>
                <a:cs typeface="Libre Baskerville" pitchFamily="34" charset="-120"/>
              </a:rPr>
              <a:t>6</a:t>
            </a:r>
            <a:endParaRPr lang="en-US" sz="1400" dirty="0"/>
          </a:p>
        </p:txBody>
      </p:sp>
      <p:sp>
        <p:nvSpPr>
          <p:cNvPr id="36" name="Text 4">
            <a:extLst>
              <a:ext uri="{FF2B5EF4-FFF2-40B4-BE49-F238E27FC236}">
                <a16:creationId xmlns:a16="http://schemas.microsoft.com/office/drawing/2014/main" id="{2AB74AC3-170F-15B1-20E2-42B6EE481A42}"/>
              </a:ext>
            </a:extLst>
          </p:cNvPr>
          <p:cNvSpPr/>
          <p:nvPr/>
        </p:nvSpPr>
        <p:spPr>
          <a:xfrm>
            <a:off x="8733999" y="2010927"/>
            <a:ext cx="7175618" cy="694373"/>
          </a:xfrm>
          <a:prstGeom prst="rect">
            <a:avLst/>
          </a:prstGeom>
          <a:noFill/>
          <a:ln/>
        </p:spPr>
        <p:txBody>
          <a:bodyPr wrap="square" rtlCol="0" anchor="t"/>
          <a:lstStyle/>
          <a:p>
            <a:pPr marL="0" indent="0">
              <a:lnSpc>
                <a:spcPts val="2734"/>
              </a:lnSpc>
              <a:buNone/>
            </a:pPr>
            <a:r>
              <a:rPr lang="en-US" sz="1400" dirty="0" err="1">
                <a:latin typeface="Libre Baskerville" pitchFamily="34" charset="0"/>
                <a:ea typeface="Libre Baskerville" pitchFamily="34" charset="-122"/>
                <a:cs typeface="Libre Baskerville" pitchFamily="34" charset="-120"/>
              </a:rPr>
              <a:t>Expansión</a:t>
            </a:r>
            <a:r>
              <a:rPr lang="en-US" sz="1400" dirty="0">
                <a:latin typeface="Libre Baskerville" pitchFamily="34" charset="0"/>
                <a:ea typeface="Libre Baskerville" pitchFamily="34" charset="-122"/>
                <a:cs typeface="Libre Baskerville" pitchFamily="34" charset="-120"/>
              </a:rPr>
              <a:t> de la base de </a:t>
            </a:r>
            <a:r>
              <a:rPr lang="en-US" sz="1400" dirty="0" err="1">
                <a:latin typeface="Libre Baskerville" pitchFamily="34" charset="0"/>
                <a:ea typeface="Libre Baskerville" pitchFamily="34" charset="-122"/>
                <a:cs typeface="Libre Baskerville" pitchFamily="34" charset="-120"/>
              </a:rPr>
              <a:t>conocimientos</a:t>
            </a:r>
            <a:endParaRPr lang="en-US" sz="1400" dirty="0"/>
          </a:p>
        </p:txBody>
      </p:sp>
      <p:sp>
        <p:nvSpPr>
          <p:cNvPr id="37" name="Shape 10">
            <a:extLst>
              <a:ext uri="{FF2B5EF4-FFF2-40B4-BE49-F238E27FC236}">
                <a16:creationId xmlns:a16="http://schemas.microsoft.com/office/drawing/2014/main" id="{7D622972-A050-9947-C648-8C6A3DF3A88B}"/>
              </a:ext>
            </a:extLst>
          </p:cNvPr>
          <p:cNvSpPr/>
          <p:nvPr/>
        </p:nvSpPr>
        <p:spPr>
          <a:xfrm>
            <a:off x="8011886" y="2745310"/>
            <a:ext cx="499943" cy="499943"/>
          </a:xfrm>
          <a:prstGeom prst="roundRect">
            <a:avLst>
              <a:gd name="adj" fmla="val 20000"/>
            </a:avLst>
          </a:prstGeom>
          <a:solidFill>
            <a:srgbClr val="F7EDD4"/>
          </a:solidFill>
          <a:ln w="7620">
            <a:solidFill>
              <a:srgbClr val="DDD3BA"/>
            </a:solidFill>
            <a:prstDash val="solid"/>
          </a:ln>
        </p:spPr>
        <p:txBody>
          <a:bodyPr/>
          <a:lstStyle/>
          <a:p>
            <a:endParaRPr lang="es-ES" sz="1400"/>
          </a:p>
        </p:txBody>
      </p:sp>
      <p:sp>
        <p:nvSpPr>
          <p:cNvPr id="38" name="Text 11">
            <a:extLst>
              <a:ext uri="{FF2B5EF4-FFF2-40B4-BE49-F238E27FC236}">
                <a16:creationId xmlns:a16="http://schemas.microsoft.com/office/drawing/2014/main" id="{BD4879AD-B1FA-0E19-13ED-9FE35B67B2B9}"/>
              </a:ext>
            </a:extLst>
          </p:cNvPr>
          <p:cNvSpPr/>
          <p:nvPr/>
        </p:nvSpPr>
        <p:spPr>
          <a:xfrm>
            <a:off x="8176618" y="2715980"/>
            <a:ext cx="205383" cy="416481"/>
          </a:xfrm>
          <a:prstGeom prst="rect">
            <a:avLst/>
          </a:prstGeom>
          <a:noFill/>
          <a:ln/>
        </p:spPr>
        <p:txBody>
          <a:bodyPr wrap="none" rtlCol="0" anchor="t"/>
          <a:lstStyle/>
          <a:p>
            <a:pPr marL="0" indent="0" algn="ctr">
              <a:lnSpc>
                <a:spcPts val="3281"/>
              </a:lnSpc>
              <a:buNone/>
            </a:pPr>
            <a:r>
              <a:rPr lang="en-US" sz="1400" dirty="0">
                <a:latin typeface="Libre Baskerville" pitchFamily="34" charset="0"/>
                <a:ea typeface="Libre Baskerville" pitchFamily="34" charset="-122"/>
                <a:cs typeface="Libre Baskerville" pitchFamily="34" charset="-120"/>
              </a:rPr>
              <a:t>7</a:t>
            </a:r>
            <a:endParaRPr lang="en-US" sz="1400" dirty="0"/>
          </a:p>
        </p:txBody>
      </p:sp>
      <p:sp>
        <p:nvSpPr>
          <p:cNvPr id="39" name="Text 12">
            <a:extLst>
              <a:ext uri="{FF2B5EF4-FFF2-40B4-BE49-F238E27FC236}">
                <a16:creationId xmlns:a16="http://schemas.microsoft.com/office/drawing/2014/main" id="{E775326E-649C-E730-E128-260CF82E507B}"/>
              </a:ext>
            </a:extLst>
          </p:cNvPr>
          <p:cNvSpPr/>
          <p:nvPr/>
        </p:nvSpPr>
        <p:spPr>
          <a:xfrm>
            <a:off x="8734000" y="2821629"/>
            <a:ext cx="8496417" cy="270868"/>
          </a:xfrm>
          <a:prstGeom prst="rect">
            <a:avLst/>
          </a:prstGeom>
          <a:noFill/>
          <a:ln/>
        </p:spPr>
        <p:txBody>
          <a:bodyPr wrap="none" rtlCol="0" anchor="t"/>
          <a:lstStyle/>
          <a:p>
            <a:pPr marL="0" indent="0">
              <a:lnSpc>
                <a:spcPts val="2734"/>
              </a:lnSpc>
              <a:buNone/>
            </a:pPr>
            <a:r>
              <a:rPr lang="en-US" sz="1400" dirty="0" err="1">
                <a:latin typeface="Libre Baskerville" pitchFamily="34" charset="0"/>
              </a:rPr>
              <a:t>Integración</a:t>
            </a:r>
            <a:r>
              <a:rPr lang="en-US" sz="1400" dirty="0">
                <a:latin typeface="Libre Baskerville" pitchFamily="34" charset="0"/>
              </a:rPr>
              <a:t> de </a:t>
            </a:r>
            <a:r>
              <a:rPr lang="en-US" sz="1400" dirty="0" err="1">
                <a:latin typeface="Libre Baskerville" pitchFamily="34" charset="0"/>
              </a:rPr>
              <a:t>técnicas</a:t>
            </a:r>
            <a:r>
              <a:rPr lang="en-US" sz="1400" dirty="0">
                <a:latin typeface="Libre Baskerville" pitchFamily="34" charset="0"/>
              </a:rPr>
              <a:t> de </a:t>
            </a:r>
            <a:r>
              <a:rPr lang="en-US" sz="1400" dirty="0" err="1">
                <a:latin typeface="Libre Baskerville" pitchFamily="34" charset="0"/>
              </a:rPr>
              <a:t>aprendizaje</a:t>
            </a:r>
            <a:r>
              <a:rPr lang="en-US" sz="1400" dirty="0">
                <a:latin typeface="Libre Baskerville" pitchFamily="34" charset="0"/>
              </a:rPr>
              <a:t> </a:t>
            </a:r>
            <a:r>
              <a:rPr lang="en-US" sz="1400" dirty="0" err="1">
                <a:latin typeface="Libre Baskerville" pitchFamily="34" charset="0"/>
              </a:rPr>
              <a:t>por</a:t>
            </a:r>
            <a:r>
              <a:rPr lang="en-US" sz="1400" dirty="0">
                <a:latin typeface="Libre Baskerville" pitchFamily="34" charset="0"/>
              </a:rPr>
              <a:t> </a:t>
            </a:r>
            <a:r>
              <a:rPr lang="en-US" sz="1400" dirty="0" err="1">
                <a:latin typeface="Libre Baskerville" pitchFamily="34" charset="0"/>
              </a:rPr>
              <a:t>refuerzo</a:t>
            </a:r>
            <a:endParaRPr lang="en-US" sz="1400" dirty="0"/>
          </a:p>
        </p:txBody>
      </p:sp>
      <p:sp>
        <p:nvSpPr>
          <p:cNvPr id="40" name="Shape 2">
            <a:extLst>
              <a:ext uri="{FF2B5EF4-FFF2-40B4-BE49-F238E27FC236}">
                <a16:creationId xmlns:a16="http://schemas.microsoft.com/office/drawing/2014/main" id="{A8AFA82D-2B7A-BAB6-5FFB-1642C404452C}"/>
              </a:ext>
            </a:extLst>
          </p:cNvPr>
          <p:cNvSpPr/>
          <p:nvPr/>
        </p:nvSpPr>
        <p:spPr>
          <a:xfrm>
            <a:off x="8011886" y="3479693"/>
            <a:ext cx="499943" cy="499943"/>
          </a:xfrm>
          <a:prstGeom prst="roundRect">
            <a:avLst>
              <a:gd name="adj" fmla="val 20000"/>
            </a:avLst>
          </a:prstGeom>
          <a:solidFill>
            <a:srgbClr val="F7EDD4"/>
          </a:solidFill>
          <a:ln w="7620">
            <a:solidFill>
              <a:srgbClr val="DDD3BA"/>
            </a:solidFill>
            <a:prstDash val="solid"/>
          </a:ln>
        </p:spPr>
        <p:txBody>
          <a:bodyPr/>
          <a:lstStyle/>
          <a:p>
            <a:endParaRPr lang="es-ES" sz="1400"/>
          </a:p>
        </p:txBody>
      </p:sp>
      <p:sp>
        <p:nvSpPr>
          <p:cNvPr id="41" name="Text 3">
            <a:extLst>
              <a:ext uri="{FF2B5EF4-FFF2-40B4-BE49-F238E27FC236}">
                <a16:creationId xmlns:a16="http://schemas.microsoft.com/office/drawing/2014/main" id="{ECB79A8A-2566-E208-7A39-D15612A06B72}"/>
              </a:ext>
            </a:extLst>
          </p:cNvPr>
          <p:cNvSpPr/>
          <p:nvPr/>
        </p:nvSpPr>
        <p:spPr>
          <a:xfrm>
            <a:off x="8198390" y="3466935"/>
            <a:ext cx="148709" cy="416481"/>
          </a:xfrm>
          <a:prstGeom prst="rect">
            <a:avLst/>
          </a:prstGeom>
          <a:noFill/>
          <a:ln/>
        </p:spPr>
        <p:txBody>
          <a:bodyPr wrap="none" rtlCol="0" anchor="t"/>
          <a:lstStyle/>
          <a:p>
            <a:pPr marL="0" indent="0" algn="ctr">
              <a:lnSpc>
                <a:spcPts val="3281"/>
              </a:lnSpc>
              <a:buNone/>
            </a:pPr>
            <a:r>
              <a:rPr lang="en-US" sz="1400" dirty="0">
                <a:latin typeface="Libre Baskerville" pitchFamily="34" charset="0"/>
              </a:rPr>
              <a:t>8</a:t>
            </a:r>
            <a:endParaRPr lang="en-US" sz="1400" dirty="0"/>
          </a:p>
        </p:txBody>
      </p:sp>
      <p:sp>
        <p:nvSpPr>
          <p:cNvPr id="42" name="Text 4">
            <a:extLst>
              <a:ext uri="{FF2B5EF4-FFF2-40B4-BE49-F238E27FC236}">
                <a16:creationId xmlns:a16="http://schemas.microsoft.com/office/drawing/2014/main" id="{76095294-6588-387C-78B7-C8B450009B0E}"/>
              </a:ext>
            </a:extLst>
          </p:cNvPr>
          <p:cNvSpPr/>
          <p:nvPr/>
        </p:nvSpPr>
        <p:spPr>
          <a:xfrm>
            <a:off x="8733999" y="3556012"/>
            <a:ext cx="7338177" cy="694373"/>
          </a:xfrm>
          <a:prstGeom prst="rect">
            <a:avLst/>
          </a:prstGeom>
          <a:noFill/>
          <a:ln/>
        </p:spPr>
        <p:txBody>
          <a:bodyPr wrap="square" rtlCol="0" anchor="t"/>
          <a:lstStyle/>
          <a:p>
            <a:pPr marL="0" indent="0">
              <a:lnSpc>
                <a:spcPts val="2734"/>
              </a:lnSpc>
              <a:buNone/>
            </a:pPr>
            <a:r>
              <a:rPr lang="en-US" sz="1400" dirty="0" err="1">
                <a:latin typeface="Libre Baskerville" pitchFamily="34" charset="0"/>
                <a:ea typeface="Libre Baskerville" pitchFamily="34" charset="-122"/>
                <a:cs typeface="Libre Baskerville" pitchFamily="34" charset="-120"/>
              </a:rPr>
              <a:t>Exploración</a:t>
            </a:r>
            <a:r>
              <a:rPr lang="en-US" sz="1400" dirty="0">
                <a:latin typeface="Libre Baskerville" pitchFamily="34" charset="0"/>
                <a:ea typeface="Libre Baskerville" pitchFamily="34" charset="-122"/>
                <a:cs typeface="Libre Baskerville" pitchFamily="34" charset="-120"/>
              </a:rPr>
              <a:t> de </a:t>
            </a:r>
            <a:r>
              <a:rPr lang="en-US" sz="1400" dirty="0" err="1">
                <a:latin typeface="Libre Baskerville" pitchFamily="34" charset="0"/>
                <a:ea typeface="Libre Baskerville" pitchFamily="34" charset="-122"/>
                <a:cs typeface="Libre Baskerville" pitchFamily="34" charset="-120"/>
              </a:rPr>
              <a:t>enfoques</a:t>
            </a:r>
            <a:r>
              <a:rPr lang="en-US" sz="1400" dirty="0">
                <a:latin typeface="Libre Baskerville" pitchFamily="34" charset="0"/>
                <a:ea typeface="Libre Baskerville" pitchFamily="34" charset="-122"/>
                <a:cs typeface="Libre Baskerville" pitchFamily="34" charset="-120"/>
              </a:rPr>
              <a:t> </a:t>
            </a:r>
            <a:r>
              <a:rPr lang="en-US" sz="1400" dirty="0" err="1">
                <a:latin typeface="Libre Baskerville" pitchFamily="34" charset="0"/>
                <a:ea typeface="Libre Baskerville" pitchFamily="34" charset="-122"/>
                <a:cs typeface="Libre Baskerville" pitchFamily="34" charset="-120"/>
              </a:rPr>
              <a:t>multimodales</a:t>
            </a:r>
            <a:endParaRPr lang="en-US" sz="1400" dirty="0"/>
          </a:p>
        </p:txBody>
      </p:sp>
      <p:sp>
        <p:nvSpPr>
          <p:cNvPr id="43" name="Shape 10">
            <a:extLst>
              <a:ext uri="{FF2B5EF4-FFF2-40B4-BE49-F238E27FC236}">
                <a16:creationId xmlns:a16="http://schemas.microsoft.com/office/drawing/2014/main" id="{76D7F941-85FF-C78A-8153-17DB452E3CF9}"/>
              </a:ext>
            </a:extLst>
          </p:cNvPr>
          <p:cNvSpPr/>
          <p:nvPr/>
        </p:nvSpPr>
        <p:spPr>
          <a:xfrm>
            <a:off x="8011886" y="4167483"/>
            <a:ext cx="499943" cy="499943"/>
          </a:xfrm>
          <a:prstGeom prst="roundRect">
            <a:avLst>
              <a:gd name="adj" fmla="val 20000"/>
            </a:avLst>
          </a:prstGeom>
          <a:solidFill>
            <a:srgbClr val="F7EDD4"/>
          </a:solidFill>
          <a:ln w="7620">
            <a:solidFill>
              <a:srgbClr val="DDD3BA"/>
            </a:solidFill>
            <a:prstDash val="solid"/>
          </a:ln>
        </p:spPr>
        <p:txBody>
          <a:bodyPr/>
          <a:lstStyle/>
          <a:p>
            <a:endParaRPr lang="es-ES" sz="1400"/>
          </a:p>
        </p:txBody>
      </p:sp>
      <p:sp>
        <p:nvSpPr>
          <p:cNvPr id="44" name="Text 11">
            <a:extLst>
              <a:ext uri="{FF2B5EF4-FFF2-40B4-BE49-F238E27FC236}">
                <a16:creationId xmlns:a16="http://schemas.microsoft.com/office/drawing/2014/main" id="{CD64F947-D1A3-90B0-EA6B-0CFC0A9D82EA}"/>
              </a:ext>
            </a:extLst>
          </p:cNvPr>
          <p:cNvSpPr/>
          <p:nvPr/>
        </p:nvSpPr>
        <p:spPr>
          <a:xfrm>
            <a:off x="8171017" y="4131755"/>
            <a:ext cx="205383" cy="416481"/>
          </a:xfrm>
          <a:prstGeom prst="rect">
            <a:avLst/>
          </a:prstGeom>
          <a:noFill/>
          <a:ln/>
        </p:spPr>
        <p:txBody>
          <a:bodyPr wrap="none" rtlCol="0" anchor="t"/>
          <a:lstStyle/>
          <a:p>
            <a:pPr marL="0" indent="0" algn="ctr">
              <a:lnSpc>
                <a:spcPts val="3281"/>
              </a:lnSpc>
              <a:buNone/>
            </a:pPr>
            <a:r>
              <a:rPr lang="en-US" sz="1400" dirty="0">
                <a:latin typeface="Libre Baskerville" pitchFamily="34" charset="0"/>
              </a:rPr>
              <a:t>9</a:t>
            </a:r>
            <a:endParaRPr lang="en-US" sz="1400" dirty="0"/>
          </a:p>
        </p:txBody>
      </p:sp>
      <p:sp>
        <p:nvSpPr>
          <p:cNvPr id="45" name="Text 12">
            <a:extLst>
              <a:ext uri="{FF2B5EF4-FFF2-40B4-BE49-F238E27FC236}">
                <a16:creationId xmlns:a16="http://schemas.microsoft.com/office/drawing/2014/main" id="{D623C778-325F-44E0-1D79-C7DA74D14219}"/>
              </a:ext>
            </a:extLst>
          </p:cNvPr>
          <p:cNvSpPr/>
          <p:nvPr/>
        </p:nvSpPr>
        <p:spPr>
          <a:xfrm>
            <a:off x="8734000" y="4243802"/>
            <a:ext cx="3495437" cy="347186"/>
          </a:xfrm>
          <a:prstGeom prst="rect">
            <a:avLst/>
          </a:prstGeom>
          <a:noFill/>
          <a:ln/>
        </p:spPr>
        <p:txBody>
          <a:bodyPr wrap="none" rtlCol="0" anchor="t"/>
          <a:lstStyle/>
          <a:p>
            <a:pPr marL="0" indent="0">
              <a:lnSpc>
                <a:spcPts val="2734"/>
              </a:lnSpc>
              <a:buNone/>
            </a:pPr>
            <a:r>
              <a:rPr lang="en-US" sz="1400" dirty="0" err="1">
                <a:latin typeface="Libre Baskerville" pitchFamily="34" charset="0"/>
                <a:ea typeface="Libre Baskerville" pitchFamily="34" charset="-122"/>
                <a:cs typeface="Libre Baskerville" pitchFamily="34" charset="-120"/>
              </a:rPr>
              <a:t>Realización</a:t>
            </a:r>
            <a:r>
              <a:rPr lang="en-US" sz="1400" dirty="0">
                <a:latin typeface="Libre Baskerville" pitchFamily="34" charset="0"/>
                <a:ea typeface="Libre Baskerville" pitchFamily="34" charset="-122"/>
                <a:cs typeface="Libre Baskerville" pitchFamily="34" charset="-120"/>
              </a:rPr>
              <a:t> de </a:t>
            </a:r>
            <a:r>
              <a:rPr lang="en-US" sz="1400" dirty="0" err="1">
                <a:latin typeface="Libre Baskerville" pitchFamily="34" charset="0"/>
                <a:ea typeface="Libre Baskerville" pitchFamily="34" charset="-122"/>
                <a:cs typeface="Libre Baskerville" pitchFamily="34" charset="-120"/>
              </a:rPr>
              <a:t>estudios</a:t>
            </a:r>
            <a:r>
              <a:rPr lang="en-US" sz="1400" dirty="0">
                <a:latin typeface="Libre Baskerville" pitchFamily="34" charset="0"/>
                <a:ea typeface="Libre Baskerville" pitchFamily="34" charset="-122"/>
                <a:cs typeface="Libre Baskerville" pitchFamily="34" charset="-120"/>
              </a:rPr>
              <a:t> </a:t>
            </a:r>
            <a:r>
              <a:rPr lang="en-US" sz="1400" dirty="0" err="1">
                <a:latin typeface="Libre Baskerville" pitchFamily="34" charset="0"/>
                <a:ea typeface="Libre Baskerville" pitchFamily="34" charset="-122"/>
                <a:cs typeface="Libre Baskerville" pitchFamily="34" charset="-120"/>
              </a:rPr>
              <a:t>clínicos</a:t>
            </a:r>
            <a:r>
              <a:rPr lang="en-US" sz="1400" dirty="0">
                <a:latin typeface="Libre Baskerville" pitchFamily="34" charset="0"/>
                <a:ea typeface="Libre Baskerville" pitchFamily="34" charset="-122"/>
                <a:cs typeface="Libre Baskerville" pitchFamily="34" charset="-120"/>
              </a:rPr>
              <a:t> a gran </a:t>
            </a:r>
            <a:r>
              <a:rPr lang="en-US" sz="1400" dirty="0" err="1">
                <a:latin typeface="Libre Baskerville" pitchFamily="34" charset="0"/>
                <a:ea typeface="Libre Baskerville" pitchFamily="34" charset="-122"/>
                <a:cs typeface="Libre Baskerville" pitchFamily="34" charset="-120"/>
              </a:rPr>
              <a:t>escala</a:t>
            </a:r>
            <a:endParaRPr lang="en-US" sz="1400" dirty="0"/>
          </a:p>
        </p:txBody>
      </p:sp>
      <p:sp>
        <p:nvSpPr>
          <p:cNvPr id="46" name="Shape 10">
            <a:extLst>
              <a:ext uri="{FF2B5EF4-FFF2-40B4-BE49-F238E27FC236}">
                <a16:creationId xmlns:a16="http://schemas.microsoft.com/office/drawing/2014/main" id="{CC194E42-AABB-E1A9-D771-19DA9FEF4C3E}"/>
              </a:ext>
            </a:extLst>
          </p:cNvPr>
          <p:cNvSpPr/>
          <p:nvPr/>
        </p:nvSpPr>
        <p:spPr>
          <a:xfrm>
            <a:off x="8011886" y="4901866"/>
            <a:ext cx="499943" cy="499943"/>
          </a:xfrm>
          <a:prstGeom prst="roundRect">
            <a:avLst>
              <a:gd name="adj" fmla="val 20000"/>
            </a:avLst>
          </a:prstGeom>
          <a:solidFill>
            <a:srgbClr val="F7EDD4"/>
          </a:solidFill>
          <a:ln w="7620">
            <a:solidFill>
              <a:srgbClr val="DDD3BA"/>
            </a:solidFill>
            <a:prstDash val="solid"/>
          </a:ln>
        </p:spPr>
        <p:txBody>
          <a:bodyPr/>
          <a:lstStyle/>
          <a:p>
            <a:endParaRPr lang="es-ES" sz="1400"/>
          </a:p>
        </p:txBody>
      </p:sp>
      <p:sp>
        <p:nvSpPr>
          <p:cNvPr id="47" name="Text 11">
            <a:extLst>
              <a:ext uri="{FF2B5EF4-FFF2-40B4-BE49-F238E27FC236}">
                <a16:creationId xmlns:a16="http://schemas.microsoft.com/office/drawing/2014/main" id="{1E0391D8-B325-0ADF-E00B-741311797428}"/>
              </a:ext>
            </a:extLst>
          </p:cNvPr>
          <p:cNvSpPr/>
          <p:nvPr/>
        </p:nvSpPr>
        <p:spPr>
          <a:xfrm>
            <a:off x="8180939" y="4878222"/>
            <a:ext cx="205383" cy="416481"/>
          </a:xfrm>
          <a:prstGeom prst="rect">
            <a:avLst/>
          </a:prstGeom>
          <a:noFill/>
          <a:ln/>
        </p:spPr>
        <p:txBody>
          <a:bodyPr wrap="none" rtlCol="0" anchor="t"/>
          <a:lstStyle/>
          <a:p>
            <a:pPr marL="0" indent="0" algn="ctr">
              <a:lnSpc>
                <a:spcPts val="3281"/>
              </a:lnSpc>
              <a:buNone/>
            </a:pPr>
            <a:r>
              <a:rPr lang="en-US" sz="1400" dirty="0">
                <a:latin typeface="Libre Baskerville" pitchFamily="34" charset="0"/>
              </a:rPr>
              <a:t>10</a:t>
            </a:r>
            <a:endParaRPr lang="en-US" sz="1400" dirty="0"/>
          </a:p>
        </p:txBody>
      </p:sp>
      <p:sp>
        <p:nvSpPr>
          <p:cNvPr id="48" name="Text 12">
            <a:extLst>
              <a:ext uri="{FF2B5EF4-FFF2-40B4-BE49-F238E27FC236}">
                <a16:creationId xmlns:a16="http://schemas.microsoft.com/office/drawing/2014/main" id="{36BD656B-8860-1901-66DD-0F93D815D466}"/>
              </a:ext>
            </a:extLst>
          </p:cNvPr>
          <p:cNvSpPr/>
          <p:nvPr/>
        </p:nvSpPr>
        <p:spPr>
          <a:xfrm>
            <a:off x="8734000" y="4978185"/>
            <a:ext cx="6240897" cy="347186"/>
          </a:xfrm>
          <a:prstGeom prst="rect">
            <a:avLst/>
          </a:prstGeom>
          <a:noFill/>
          <a:ln/>
        </p:spPr>
        <p:txBody>
          <a:bodyPr wrap="none" rtlCol="0" anchor="t"/>
          <a:lstStyle/>
          <a:p>
            <a:pPr marL="0" indent="0">
              <a:lnSpc>
                <a:spcPts val="2734"/>
              </a:lnSpc>
              <a:buNone/>
            </a:pPr>
            <a:r>
              <a:rPr lang="en-US" sz="1400" dirty="0" err="1">
                <a:latin typeface="Libre Baskerville" pitchFamily="34" charset="0"/>
                <a:ea typeface="Libre Baskerville" pitchFamily="34" charset="-122"/>
                <a:cs typeface="Libre Baskerville" pitchFamily="34" charset="-120"/>
              </a:rPr>
              <a:t>Colaboración</a:t>
            </a:r>
            <a:r>
              <a:rPr lang="en-US" sz="1400" dirty="0">
                <a:latin typeface="Libre Baskerville" pitchFamily="34" charset="0"/>
                <a:ea typeface="Libre Baskerville" pitchFamily="34" charset="-122"/>
                <a:cs typeface="Libre Baskerville" pitchFamily="34" charset="-120"/>
              </a:rPr>
              <a:t> </a:t>
            </a:r>
            <a:r>
              <a:rPr lang="en-US" sz="1400" dirty="0" err="1">
                <a:latin typeface="Libre Baskerville" pitchFamily="34" charset="0"/>
                <a:ea typeface="Libre Baskerville" pitchFamily="34" charset="-122"/>
                <a:cs typeface="Libre Baskerville" pitchFamily="34" charset="-120"/>
              </a:rPr>
              <a:t>interdisciplinaria</a:t>
            </a:r>
            <a:endParaRPr lang="en-US" sz="1400" dirty="0"/>
          </a:p>
        </p:txBody>
      </p:sp>
      <p:sp>
        <p:nvSpPr>
          <p:cNvPr id="2" name="Title 1">
            <a:extLst>
              <a:ext uri="{FF2B5EF4-FFF2-40B4-BE49-F238E27FC236}">
                <a16:creationId xmlns:a16="http://schemas.microsoft.com/office/drawing/2014/main" id="{F94E29DA-702E-4CCE-2B38-CB62D6BF1958}"/>
              </a:ext>
            </a:extLst>
          </p:cNvPr>
          <p:cNvSpPr txBox="1">
            <a:spLocks noChangeArrowheads="1"/>
          </p:cNvSpPr>
          <p:nvPr/>
        </p:nvSpPr>
        <p:spPr bwMode="auto">
          <a:xfrm>
            <a:off x="171410"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5. Conclusiones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
            <a:extLst>
              <a:ext uri="{FF2B5EF4-FFF2-40B4-BE49-F238E27FC236}">
                <a16:creationId xmlns:a16="http://schemas.microsoft.com/office/drawing/2014/main" id="{E00DE175-C81C-C7CF-A96E-15D56E336F10}"/>
              </a:ext>
            </a:extLst>
          </p:cNvPr>
          <p:cNvSpPr/>
          <p:nvPr/>
        </p:nvSpPr>
        <p:spPr>
          <a:xfrm>
            <a:off x="0" y="0"/>
            <a:ext cx="14630400" cy="805543"/>
          </a:xfrm>
          <a:prstGeom prst="roundRect">
            <a:avLst>
              <a:gd name="adj" fmla="val 3680"/>
            </a:avLst>
          </a:prstGeom>
          <a:solidFill>
            <a:schemeClr val="accent2">
              <a:lumMod val="20000"/>
              <a:lumOff val="80000"/>
            </a:schemeClr>
          </a:solidFill>
          <a:ln w="7620">
            <a:solidFill>
              <a:srgbClr val="DDD3BA"/>
            </a:solidFill>
            <a:prstDash val="solid"/>
          </a:ln>
        </p:spPr>
        <p:txBody>
          <a:bodyPr/>
          <a:lstStyle/>
          <a:p>
            <a:endParaRPr lang="es-ES"/>
          </a:p>
        </p:txBody>
      </p:sp>
      <p:sp>
        <p:nvSpPr>
          <p:cNvPr id="2" name="Title 1">
            <a:extLst>
              <a:ext uri="{FF2B5EF4-FFF2-40B4-BE49-F238E27FC236}">
                <a16:creationId xmlns:a16="http://schemas.microsoft.com/office/drawing/2014/main" id="{F94E29DA-702E-4CCE-2B38-CB62D6BF1958}"/>
              </a:ext>
            </a:extLst>
          </p:cNvPr>
          <p:cNvSpPr txBox="1">
            <a:spLocks noChangeArrowheads="1"/>
          </p:cNvSpPr>
          <p:nvPr/>
        </p:nvSpPr>
        <p:spPr bwMode="auto">
          <a:xfrm>
            <a:off x="171410"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6. Bibliografía</a:t>
            </a:r>
          </a:p>
        </p:txBody>
      </p:sp>
      <p:sp>
        <p:nvSpPr>
          <p:cNvPr id="3" name="CuadroTexto 2">
            <a:extLst>
              <a:ext uri="{FF2B5EF4-FFF2-40B4-BE49-F238E27FC236}">
                <a16:creationId xmlns:a16="http://schemas.microsoft.com/office/drawing/2014/main" id="{B19D340D-B165-B44B-CEE6-EFB1A63B5268}"/>
              </a:ext>
            </a:extLst>
          </p:cNvPr>
          <p:cNvSpPr txBox="1"/>
          <p:nvPr/>
        </p:nvSpPr>
        <p:spPr>
          <a:xfrm>
            <a:off x="310242" y="1498923"/>
            <a:ext cx="14009915" cy="6201698"/>
          </a:xfrm>
          <a:prstGeom prst="rect">
            <a:avLst/>
          </a:prstGeom>
          <a:noFill/>
        </p:spPr>
        <p:txBody>
          <a:bodyPr wrap="square" rtlCol="0">
            <a:spAutoFit/>
          </a:bodyPr>
          <a:lstStyle/>
          <a:p>
            <a:pPr>
              <a:spcBef>
                <a:spcPts val="600"/>
              </a:spcBef>
              <a:spcAft>
                <a:spcPts val="600"/>
              </a:spcAft>
            </a:pPr>
            <a:r>
              <a:rPr lang="es-ES" sz="1100" dirty="0">
                <a:effectLst/>
                <a:latin typeface="Calibri" panose="020F0502020204030204" pitchFamily="34" charset="0"/>
                <a:ea typeface="Times New Roman" panose="02020603050405020304" pitchFamily="18" charset="0"/>
                <a:cs typeface="Calibri" panose="020F0502020204030204" pitchFamily="34" charset="0"/>
              </a:rPr>
              <a:t>1.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Egli</a:t>
            </a:r>
            <a:r>
              <a:rPr lang="es-ES" sz="1100" dirty="0">
                <a:effectLst/>
                <a:latin typeface="Calibri" panose="020F0502020204030204" pitchFamily="34" charset="0"/>
                <a:ea typeface="Times New Roman" panose="02020603050405020304" pitchFamily="18" charset="0"/>
                <a:cs typeface="Calibri" panose="020F0502020204030204" pitchFamily="34" charset="0"/>
              </a:rPr>
              <a:t> A. ChatGPT, GPT-4, and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Other</a:t>
            </a:r>
            <a:r>
              <a:rPr lang="es-ES" sz="1100" dirty="0">
                <a:effectLst/>
                <a:latin typeface="Calibri" panose="020F0502020204030204" pitchFamily="34" charset="0"/>
                <a:ea typeface="Times New Roman" panose="02020603050405020304" pitchFamily="18" charset="0"/>
                <a:cs typeface="Calibri" panose="020F0502020204030204" pitchFamily="34" charset="0"/>
              </a:rPr>
              <a:t> Large Language Models: The Next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Revolution</a:t>
            </a:r>
            <a:r>
              <a:rPr lang="es-ES" sz="1100" dirty="0">
                <a:effectLst/>
                <a:latin typeface="Calibri" panose="020F0502020204030204" pitchFamily="34" charset="0"/>
                <a:ea typeface="Times New Roman" panose="02020603050405020304" pitchFamily="18" charset="0"/>
                <a:cs typeface="Calibri" panose="020F0502020204030204" pitchFamily="34" charset="0"/>
              </a:rPr>
              <a:t> for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Clinical</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Microbiology</a:t>
            </a:r>
            <a:r>
              <a:rPr lang="es-ES" sz="1100" dirty="0">
                <a:effectLst/>
                <a:latin typeface="Calibri" panose="020F0502020204030204" pitchFamily="34" charset="0"/>
                <a:ea typeface="Times New Roman" panose="02020603050405020304" pitchFamily="18" charset="0"/>
                <a:cs typeface="Calibri" panose="020F0502020204030204" pitchFamily="34" charset="0"/>
              </a:rPr>
              <a:t>? Clin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Infect</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Dis</a:t>
            </a:r>
            <a:r>
              <a:rPr lang="es-ES" sz="1100" dirty="0">
                <a:effectLst/>
                <a:latin typeface="Calibri" panose="020F0502020204030204" pitchFamily="34" charset="0"/>
                <a:ea typeface="Times New Roman" panose="02020603050405020304" pitchFamily="18" charset="0"/>
                <a:cs typeface="Calibri" panose="020F0502020204030204" pitchFamily="34" charset="0"/>
              </a:rPr>
              <a:t>. 11 de noviembre de 2023;77(9):1322-8. </a:t>
            </a:r>
            <a:endParaRPr lang="es-ES" sz="11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600"/>
              </a:spcBef>
              <a:spcAft>
                <a:spcPts val="600"/>
              </a:spcAft>
            </a:pPr>
            <a:r>
              <a:rPr lang="es-ES" sz="1100" dirty="0">
                <a:effectLst/>
                <a:latin typeface="Calibri" panose="020F0502020204030204" pitchFamily="34" charset="0"/>
                <a:ea typeface="Times New Roman" panose="02020603050405020304" pitchFamily="18" charset="0"/>
                <a:cs typeface="Calibri" panose="020F0502020204030204" pitchFamily="34" charset="0"/>
              </a:rPr>
              <a:t>2.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Singhal</a:t>
            </a:r>
            <a:r>
              <a:rPr lang="es-ES" sz="1100" dirty="0">
                <a:effectLst/>
                <a:latin typeface="Calibri" panose="020F0502020204030204" pitchFamily="34" charset="0"/>
                <a:ea typeface="Times New Roman" panose="02020603050405020304" pitchFamily="18" charset="0"/>
                <a:cs typeface="Calibri" panose="020F0502020204030204" pitchFamily="34" charset="0"/>
              </a:rPr>
              <a:t> K, Tu 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Gottweis</a:t>
            </a:r>
            <a:r>
              <a:rPr lang="es-ES" sz="1100" dirty="0">
                <a:effectLst/>
                <a:latin typeface="Calibri" panose="020F0502020204030204" pitchFamily="34" charset="0"/>
                <a:ea typeface="Times New Roman" panose="02020603050405020304" pitchFamily="18" charset="0"/>
                <a:cs typeface="Calibri" panose="020F0502020204030204" pitchFamily="34" charset="0"/>
              </a:rPr>
              <a:t> J,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Sayres</a:t>
            </a:r>
            <a:r>
              <a:rPr lang="es-ES" sz="1100" dirty="0">
                <a:effectLst/>
                <a:latin typeface="Calibri" panose="020F0502020204030204" pitchFamily="34" charset="0"/>
                <a:ea typeface="Times New Roman" panose="02020603050405020304" pitchFamily="18" charset="0"/>
                <a:cs typeface="Calibri" panose="020F0502020204030204" pitchFamily="34" charset="0"/>
              </a:rPr>
              <a:t> R,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Wulczyn</a:t>
            </a:r>
            <a:r>
              <a:rPr lang="es-ES" sz="1100" dirty="0">
                <a:effectLst/>
                <a:latin typeface="Calibri" panose="020F0502020204030204" pitchFamily="34" charset="0"/>
                <a:ea typeface="Times New Roman" panose="02020603050405020304" pitchFamily="18" charset="0"/>
                <a:cs typeface="Calibri" panose="020F0502020204030204" pitchFamily="34" charset="0"/>
              </a:rPr>
              <a:t> E,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Hou</a:t>
            </a:r>
            <a:r>
              <a:rPr lang="es-ES" sz="1100" dirty="0">
                <a:effectLst/>
                <a:latin typeface="Calibri" panose="020F0502020204030204" pitchFamily="34" charset="0"/>
                <a:ea typeface="Times New Roman" panose="02020603050405020304" pitchFamily="18" charset="0"/>
                <a:cs typeface="Calibri" panose="020F0502020204030204" pitchFamily="34" charset="0"/>
              </a:rPr>
              <a:t> L, et al.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Towards</a:t>
            </a:r>
            <a:r>
              <a:rPr lang="es-ES" sz="1100" dirty="0">
                <a:effectLst/>
                <a:latin typeface="Calibri" panose="020F0502020204030204" pitchFamily="34" charset="0"/>
                <a:ea typeface="Times New Roman" panose="02020603050405020304" pitchFamily="18" charset="0"/>
                <a:cs typeface="Calibri" panose="020F0502020204030204" pitchFamily="34" charset="0"/>
              </a:rPr>
              <a:t> Expert-</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Level</a:t>
            </a:r>
            <a:r>
              <a:rPr lang="es-ES" sz="1100" dirty="0">
                <a:effectLst/>
                <a:latin typeface="Calibri" panose="020F0502020204030204" pitchFamily="34" charset="0"/>
                <a:ea typeface="Times New Roman" panose="02020603050405020304" pitchFamily="18" charset="0"/>
                <a:cs typeface="Calibri" panose="020F0502020204030204" pitchFamily="34" charset="0"/>
              </a:rPr>
              <a:t> Medical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Question</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Answering</a:t>
            </a:r>
            <a:r>
              <a:rPr lang="es-ES" sz="1100" dirty="0">
                <a:effectLst/>
                <a:latin typeface="Calibri" panose="020F0502020204030204" pitchFamily="34" charset="0"/>
                <a:ea typeface="Times New Roman" panose="02020603050405020304" pitchFamily="18" charset="0"/>
                <a:cs typeface="Calibri" panose="020F0502020204030204" pitchFamily="34" charset="0"/>
              </a:rPr>
              <a:t> with Large Language Models [Internet].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arXiv</a:t>
            </a:r>
            <a:r>
              <a:rPr lang="es-ES" sz="1100" dirty="0">
                <a:effectLst/>
                <a:latin typeface="Calibri" panose="020F0502020204030204" pitchFamily="34" charset="0"/>
                <a:ea typeface="Times New Roman" panose="02020603050405020304" pitchFamily="18" charset="0"/>
                <a:cs typeface="Calibri" panose="020F0502020204030204" pitchFamily="34" charset="0"/>
              </a:rPr>
              <a:t>; 2023 [citado 1 de junio de 2024]. Disponible en: http://arxiv.org/abs/2305.09617</a:t>
            </a:r>
            <a:endParaRPr lang="es-ES" sz="11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600"/>
              </a:spcBef>
              <a:spcAft>
                <a:spcPts val="600"/>
              </a:spcAft>
            </a:pPr>
            <a:r>
              <a:rPr lang="es-ES" sz="1100" dirty="0">
                <a:effectLst/>
                <a:latin typeface="Calibri" panose="020F0502020204030204" pitchFamily="34" charset="0"/>
                <a:ea typeface="Times New Roman" panose="02020603050405020304" pitchFamily="18" charset="0"/>
                <a:cs typeface="Calibri" panose="020F0502020204030204" pitchFamily="34" charset="0"/>
              </a:rPr>
              <a:t>3.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Mökander</a:t>
            </a:r>
            <a:r>
              <a:rPr lang="es-ES" sz="1100" dirty="0">
                <a:effectLst/>
                <a:latin typeface="Calibri" panose="020F0502020204030204" pitchFamily="34" charset="0"/>
                <a:ea typeface="Times New Roman" panose="02020603050405020304" pitchFamily="18" charset="0"/>
                <a:cs typeface="Calibri" panose="020F0502020204030204" pitchFamily="34" charset="0"/>
              </a:rPr>
              <a:t> J,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Schuett</a:t>
            </a:r>
            <a:r>
              <a:rPr lang="es-ES" sz="1100" dirty="0">
                <a:effectLst/>
                <a:latin typeface="Calibri" panose="020F0502020204030204" pitchFamily="34" charset="0"/>
                <a:ea typeface="Times New Roman" panose="02020603050405020304" pitchFamily="18" charset="0"/>
                <a:cs typeface="Calibri" panose="020F0502020204030204" pitchFamily="34" charset="0"/>
              </a:rPr>
              <a:t> J, Kirk HR,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Floridi</a:t>
            </a:r>
            <a:r>
              <a:rPr lang="es-ES" sz="1100" dirty="0">
                <a:effectLst/>
                <a:latin typeface="Calibri" panose="020F0502020204030204" pitchFamily="34" charset="0"/>
                <a:ea typeface="Times New Roman" panose="02020603050405020304" pitchFamily="18" charset="0"/>
                <a:cs typeface="Calibri" panose="020F0502020204030204" pitchFamily="34" charset="0"/>
              </a:rPr>
              <a:t> L.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Auditing</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large</a:t>
            </a:r>
            <a:r>
              <a:rPr lang="es-ES" sz="1100" dirty="0">
                <a:effectLst/>
                <a:latin typeface="Calibri" panose="020F0502020204030204" pitchFamily="34" charset="0"/>
                <a:ea typeface="Times New Roman" panose="02020603050405020304" pitchFamily="18" charset="0"/>
                <a:cs typeface="Calibri" panose="020F0502020204030204" pitchFamily="34" charset="0"/>
              </a:rPr>
              <a:t> language models: a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three-layered</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approach</a:t>
            </a:r>
            <a:r>
              <a:rPr lang="es-ES" sz="1100" dirty="0">
                <a:effectLst/>
                <a:latin typeface="Calibri" panose="020F0502020204030204" pitchFamily="34" charset="0"/>
                <a:ea typeface="Times New Roman" panose="02020603050405020304" pitchFamily="18" charset="0"/>
                <a:cs typeface="Calibri" panose="020F0502020204030204" pitchFamily="34" charset="0"/>
              </a:rPr>
              <a:t>. AI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Ethics</a:t>
            </a:r>
            <a:r>
              <a:rPr lang="es-ES" sz="1100" dirty="0">
                <a:effectLst/>
                <a:latin typeface="Calibri" panose="020F0502020204030204" pitchFamily="34" charset="0"/>
                <a:ea typeface="Times New Roman" panose="02020603050405020304" pitchFamily="18" charset="0"/>
                <a:cs typeface="Calibri" panose="020F0502020204030204" pitchFamily="34" charset="0"/>
              </a:rPr>
              <a:t> [Internet]. 30 de mayo de 2023 [citado 31 de marzo de 2024]; Disponible en: https://link.springer.com/10.1007/s43681-023-00289-2</a:t>
            </a:r>
            <a:endParaRPr lang="es-ES" sz="11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600"/>
              </a:spcBef>
              <a:spcAft>
                <a:spcPts val="600"/>
              </a:spcAft>
            </a:pPr>
            <a:r>
              <a:rPr lang="es-ES" sz="1100" dirty="0">
                <a:effectLst/>
                <a:latin typeface="Calibri" panose="020F0502020204030204" pitchFamily="34" charset="0"/>
                <a:ea typeface="Times New Roman" panose="02020603050405020304" pitchFamily="18" charset="0"/>
                <a:cs typeface="Calibri" panose="020F0502020204030204" pitchFamily="34" charset="0"/>
              </a:rPr>
              <a:t>4.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Yu</a:t>
            </a:r>
            <a:r>
              <a:rPr lang="es-ES" sz="1100" dirty="0">
                <a:effectLst/>
                <a:latin typeface="Calibri" panose="020F0502020204030204" pitchFamily="34" charset="0"/>
                <a:ea typeface="Times New Roman" panose="02020603050405020304" pitchFamily="18" charset="0"/>
                <a:cs typeface="Calibri" panose="020F0502020204030204" pitchFamily="34" charset="0"/>
              </a:rPr>
              <a:t> B.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Evaluating</a:t>
            </a:r>
            <a:r>
              <a:rPr lang="es-ES" sz="1100" dirty="0">
                <a:effectLst/>
                <a:latin typeface="Calibri" panose="020F0502020204030204" pitchFamily="34" charset="0"/>
                <a:ea typeface="Times New Roman" panose="02020603050405020304" pitchFamily="18" charset="0"/>
                <a:cs typeface="Calibri" panose="020F0502020204030204" pitchFamily="34" charset="0"/>
              </a:rPr>
              <a:t> Pre-</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Trained</a:t>
            </a:r>
            <a:r>
              <a:rPr lang="es-ES" sz="1100" dirty="0">
                <a:effectLst/>
                <a:latin typeface="Calibri" panose="020F0502020204030204" pitchFamily="34" charset="0"/>
                <a:ea typeface="Times New Roman" panose="02020603050405020304" pitchFamily="18" charset="0"/>
                <a:cs typeface="Calibri" panose="020F0502020204030204" pitchFamily="34" charset="0"/>
              </a:rPr>
              <a:t> Language Models on Multi-Document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Summarization</a:t>
            </a:r>
            <a:r>
              <a:rPr lang="es-ES" sz="1100" dirty="0">
                <a:effectLst/>
                <a:latin typeface="Calibri" panose="020F0502020204030204" pitchFamily="34" charset="0"/>
                <a:ea typeface="Times New Roman" panose="02020603050405020304" pitchFamily="18" charset="0"/>
                <a:cs typeface="Calibri" panose="020F0502020204030204" pitchFamily="34" charset="0"/>
              </a:rPr>
              <a:t> for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Literature</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Reviews</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endParaRPr lang="es-ES" sz="11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600"/>
              </a:spcBef>
              <a:spcAft>
                <a:spcPts val="600"/>
              </a:spcAft>
            </a:pPr>
            <a:r>
              <a:rPr lang="es-ES" sz="1100" dirty="0">
                <a:effectLst/>
                <a:latin typeface="Calibri" panose="020F0502020204030204" pitchFamily="34" charset="0"/>
                <a:ea typeface="Times New Roman" panose="02020603050405020304" pitchFamily="18" charset="0"/>
                <a:cs typeface="Calibri" panose="020F0502020204030204" pitchFamily="34" charset="0"/>
              </a:rPr>
              <a:t>5.	Agapito G, Calabrese B, Guzzi PH,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Cannataro</a:t>
            </a:r>
            <a:r>
              <a:rPr lang="es-ES" sz="1100" dirty="0">
                <a:effectLst/>
                <a:latin typeface="Calibri" panose="020F0502020204030204" pitchFamily="34" charset="0"/>
                <a:ea typeface="Times New Roman" panose="02020603050405020304" pitchFamily="18" charset="0"/>
                <a:cs typeface="Calibri" panose="020F0502020204030204" pitchFamily="34" charset="0"/>
              </a:rPr>
              <a:t> M,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Simeoni</a:t>
            </a:r>
            <a:r>
              <a:rPr lang="es-ES" sz="1100" dirty="0">
                <a:effectLst/>
                <a:latin typeface="Calibri" panose="020F0502020204030204" pitchFamily="34" charset="0"/>
                <a:ea typeface="Times New Roman" panose="02020603050405020304" pitchFamily="18" charset="0"/>
                <a:cs typeface="Calibri" panose="020F0502020204030204" pitchFamily="34" charset="0"/>
              </a:rPr>
              <a:t> M, Care I, et al. DIETOS: A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recommender</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system</a:t>
            </a:r>
            <a:r>
              <a:rPr lang="es-ES" sz="1100" dirty="0">
                <a:effectLst/>
                <a:latin typeface="Calibri" panose="020F0502020204030204" pitchFamily="34" charset="0"/>
                <a:ea typeface="Times New Roman" panose="02020603050405020304" pitchFamily="18" charset="0"/>
                <a:cs typeface="Calibri" panose="020F0502020204030204" pitchFamily="34" charset="0"/>
              </a:rPr>
              <a:t> for adaptive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diet</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monitoring</a:t>
            </a:r>
            <a:r>
              <a:rPr lang="es-ES" sz="1100" dirty="0">
                <a:effectLst/>
                <a:latin typeface="Calibri" panose="020F0502020204030204" pitchFamily="34" charset="0"/>
                <a:ea typeface="Times New Roman" panose="02020603050405020304" pitchFamily="18" charset="0"/>
                <a:cs typeface="Calibri" panose="020F0502020204030204" pitchFamily="34" charset="0"/>
              </a:rPr>
              <a:t> and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personalized</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food</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suggestion</a:t>
            </a:r>
            <a:r>
              <a:rPr lang="es-ES" sz="1100" dirty="0">
                <a:effectLst/>
                <a:latin typeface="Calibri" panose="020F0502020204030204" pitchFamily="34" charset="0"/>
                <a:ea typeface="Times New Roman" panose="02020603050405020304" pitchFamily="18" charset="0"/>
                <a:cs typeface="Calibri" panose="020F0502020204030204" pitchFamily="34" charset="0"/>
              </a:rPr>
              <a:t>. En: 2016 IEEE 12th International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Conference</a:t>
            </a:r>
            <a:r>
              <a:rPr lang="es-ES" sz="1100" dirty="0">
                <a:effectLst/>
                <a:latin typeface="Calibri" panose="020F0502020204030204" pitchFamily="34" charset="0"/>
                <a:ea typeface="Times New Roman" panose="02020603050405020304" pitchFamily="18" charset="0"/>
                <a:cs typeface="Calibri" panose="020F0502020204030204" pitchFamily="34" charset="0"/>
              </a:rPr>
              <a:t> on Wireless and Mobile Computing,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Networking</a:t>
            </a:r>
            <a:r>
              <a:rPr lang="es-ES" sz="1100" dirty="0">
                <a:effectLst/>
                <a:latin typeface="Calibri" panose="020F0502020204030204" pitchFamily="34" charset="0"/>
                <a:ea typeface="Times New Roman" panose="02020603050405020304" pitchFamily="18" charset="0"/>
                <a:cs typeface="Calibri" panose="020F0502020204030204" pitchFamily="34" charset="0"/>
              </a:rPr>
              <a:t> and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Communications</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WiMob</a:t>
            </a:r>
            <a:r>
              <a:rPr lang="es-ES" sz="1100" dirty="0">
                <a:effectLst/>
                <a:latin typeface="Calibri" panose="020F0502020204030204" pitchFamily="34" charset="0"/>
                <a:ea typeface="Times New Roman" panose="02020603050405020304" pitchFamily="18" charset="0"/>
                <a:cs typeface="Calibri" panose="020F0502020204030204" pitchFamily="34" charset="0"/>
              </a:rPr>
              <a:t>) [Internet]. New York, NY: IEEE; 2016 [citado 1 de abril de 2024]. p. 1-8. Disponible en: http://ieeexplore.ieee.org/document/7763190/</a:t>
            </a:r>
            <a:endParaRPr lang="es-ES" sz="11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600"/>
              </a:spcBef>
              <a:spcAft>
                <a:spcPts val="600"/>
              </a:spcAft>
            </a:pPr>
            <a:r>
              <a:rPr lang="es-ES" sz="1100" dirty="0">
                <a:effectLst/>
                <a:latin typeface="Calibri" panose="020F0502020204030204" pitchFamily="34" charset="0"/>
                <a:ea typeface="Times New Roman" panose="02020603050405020304" pitchFamily="18" charset="0"/>
                <a:cs typeface="Calibri" panose="020F0502020204030204" pitchFamily="34" charset="0"/>
              </a:rPr>
              <a:t>6.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Iwendi</a:t>
            </a:r>
            <a:r>
              <a:rPr lang="es-ES" sz="1100" dirty="0">
                <a:effectLst/>
                <a:latin typeface="Calibri" panose="020F0502020204030204" pitchFamily="34" charset="0"/>
                <a:ea typeface="Times New Roman" panose="02020603050405020304" pitchFamily="18" charset="0"/>
                <a:cs typeface="Calibri" panose="020F0502020204030204" pitchFamily="34" charset="0"/>
              </a:rPr>
              <a:t> C, Khan S,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Anajemba</a:t>
            </a:r>
            <a:r>
              <a:rPr lang="es-ES" sz="1100" dirty="0">
                <a:effectLst/>
                <a:latin typeface="Calibri" panose="020F0502020204030204" pitchFamily="34" charset="0"/>
                <a:ea typeface="Times New Roman" panose="02020603050405020304" pitchFamily="18" charset="0"/>
                <a:cs typeface="Calibri" panose="020F0502020204030204" pitchFamily="34" charset="0"/>
              </a:rPr>
              <a:t> JH,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Bashir</a:t>
            </a:r>
            <a:r>
              <a:rPr lang="es-ES" sz="1100" dirty="0">
                <a:effectLst/>
                <a:latin typeface="Calibri" panose="020F0502020204030204" pitchFamily="34" charset="0"/>
                <a:ea typeface="Times New Roman" panose="02020603050405020304" pitchFamily="18" charset="0"/>
                <a:cs typeface="Calibri" panose="020F0502020204030204" pitchFamily="34" charset="0"/>
              </a:rPr>
              <a:t> AK, Noor F.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Realizing</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an</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Efficient</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IoMT-Assisted</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Patient</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Diet</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Recommendation</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System</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Through</a:t>
            </a:r>
            <a:r>
              <a:rPr lang="es-ES" sz="1100" dirty="0">
                <a:effectLst/>
                <a:latin typeface="Calibri" panose="020F0502020204030204" pitchFamily="34" charset="0"/>
                <a:ea typeface="Times New Roman" panose="02020603050405020304" pitchFamily="18" charset="0"/>
                <a:cs typeface="Calibri" panose="020F0502020204030204" pitchFamily="34" charset="0"/>
              </a:rPr>
              <a:t> Machine Learning Model. IEEE Access. 2020;8:28462-74. </a:t>
            </a:r>
            <a:endParaRPr lang="es-ES" sz="11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600"/>
              </a:spcBef>
              <a:spcAft>
                <a:spcPts val="600"/>
              </a:spcAft>
            </a:pPr>
            <a:r>
              <a:rPr lang="es-ES" sz="1100" dirty="0">
                <a:effectLst/>
                <a:latin typeface="Calibri" panose="020F0502020204030204" pitchFamily="34" charset="0"/>
                <a:ea typeface="Times New Roman" panose="02020603050405020304" pitchFamily="18" charset="0"/>
                <a:cs typeface="Calibri" panose="020F0502020204030204" pitchFamily="34" charset="0"/>
              </a:rPr>
              <a:t>7.	Open medical-LLM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leaderboard</a:t>
            </a:r>
            <a:r>
              <a:rPr lang="es-ES" sz="1100" dirty="0">
                <a:effectLst/>
                <a:latin typeface="Calibri" panose="020F0502020204030204" pitchFamily="34" charset="0"/>
                <a:ea typeface="Times New Roman" panose="02020603050405020304" pitchFamily="18" charset="0"/>
                <a:cs typeface="Calibri" panose="020F0502020204030204" pitchFamily="34" charset="0"/>
              </a:rPr>
              <a:t> - a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hugging</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face</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space</a:t>
            </a:r>
            <a:r>
              <a:rPr lang="es-ES" sz="1100" dirty="0">
                <a:effectLst/>
                <a:latin typeface="Calibri" panose="020F0502020204030204" pitchFamily="34" charset="0"/>
                <a:ea typeface="Times New Roman" panose="02020603050405020304" pitchFamily="18" charset="0"/>
                <a:cs typeface="Calibri" panose="020F0502020204030204" pitchFamily="34" charset="0"/>
              </a:rPr>
              <a:t> by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openlifescienceai</a:t>
            </a:r>
            <a:r>
              <a:rPr lang="es-ES" sz="1100" dirty="0">
                <a:effectLst/>
                <a:latin typeface="Calibri" panose="020F0502020204030204" pitchFamily="34" charset="0"/>
                <a:ea typeface="Times New Roman" panose="02020603050405020304" pitchFamily="18" charset="0"/>
                <a:cs typeface="Calibri" panose="020F0502020204030204" pitchFamily="34" charset="0"/>
              </a:rPr>
              <a:t> [Internet]. [citado 22 de junio de 2024]. Disponible en: https://huggingface.co/spaces/openlifescienceai/open_medical_llm_leaderboard</a:t>
            </a:r>
            <a:endParaRPr lang="es-ES" sz="11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600"/>
              </a:spcBef>
              <a:spcAft>
                <a:spcPts val="600"/>
              </a:spcAft>
            </a:pPr>
            <a:r>
              <a:rPr lang="es-ES" sz="1100" dirty="0">
                <a:effectLst/>
                <a:latin typeface="Calibri" panose="020F0502020204030204" pitchFamily="34" charset="0"/>
                <a:ea typeface="Times New Roman" panose="02020603050405020304" pitchFamily="18" charset="0"/>
                <a:cs typeface="Calibri" panose="020F0502020204030204" pitchFamily="34" charset="0"/>
              </a:rPr>
              <a:t>8.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Laranjo</a:t>
            </a:r>
            <a:r>
              <a:rPr lang="es-ES" sz="1100" dirty="0">
                <a:effectLst/>
                <a:latin typeface="Calibri" panose="020F0502020204030204" pitchFamily="34" charset="0"/>
                <a:ea typeface="Times New Roman" panose="02020603050405020304" pitchFamily="18" charset="0"/>
                <a:cs typeface="Calibri" panose="020F0502020204030204" pitchFamily="34" charset="0"/>
              </a:rPr>
              <a:t> L, Dunn AG,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Tong</a:t>
            </a:r>
            <a:r>
              <a:rPr lang="es-ES" sz="1100" dirty="0">
                <a:effectLst/>
                <a:latin typeface="Calibri" panose="020F0502020204030204" pitchFamily="34" charset="0"/>
                <a:ea typeface="Times New Roman" panose="02020603050405020304" pitchFamily="18" charset="0"/>
                <a:cs typeface="Calibri" panose="020F0502020204030204" pitchFamily="34" charset="0"/>
              </a:rPr>
              <a:t> HL,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Kocaballi</a:t>
            </a:r>
            <a:r>
              <a:rPr lang="es-ES" sz="1100" dirty="0">
                <a:effectLst/>
                <a:latin typeface="Calibri" panose="020F0502020204030204" pitchFamily="34" charset="0"/>
                <a:ea typeface="Times New Roman" panose="02020603050405020304" pitchFamily="18" charset="0"/>
                <a:cs typeface="Calibri" panose="020F0502020204030204" pitchFamily="34" charset="0"/>
              </a:rPr>
              <a:t> AB, Chen J,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Bashir</a:t>
            </a:r>
            <a:r>
              <a:rPr lang="es-ES" sz="1100" dirty="0">
                <a:effectLst/>
                <a:latin typeface="Calibri" panose="020F0502020204030204" pitchFamily="34" charset="0"/>
                <a:ea typeface="Times New Roman" panose="02020603050405020304" pitchFamily="18" charset="0"/>
                <a:cs typeface="Calibri" panose="020F0502020204030204" pitchFamily="34" charset="0"/>
              </a:rPr>
              <a:t> R, et al.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Conversational</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agents</a:t>
            </a:r>
            <a:r>
              <a:rPr lang="es-ES" sz="1100" dirty="0">
                <a:effectLst/>
                <a:latin typeface="Calibri" panose="020F0502020204030204" pitchFamily="34" charset="0"/>
                <a:ea typeface="Times New Roman" panose="02020603050405020304" pitchFamily="18" charset="0"/>
                <a:cs typeface="Calibri" panose="020F0502020204030204" pitchFamily="34" charset="0"/>
              </a:rPr>
              <a:t> in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healthcare</a:t>
            </a:r>
            <a:r>
              <a:rPr lang="es-ES" sz="1100" dirty="0">
                <a:effectLst/>
                <a:latin typeface="Calibri" panose="020F0502020204030204" pitchFamily="34" charset="0"/>
                <a:ea typeface="Times New Roman" panose="02020603050405020304" pitchFamily="18" charset="0"/>
                <a:cs typeface="Calibri" panose="020F0502020204030204" pitchFamily="34" charset="0"/>
              </a:rPr>
              <a:t>: a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systematic</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review</a:t>
            </a:r>
            <a:r>
              <a:rPr lang="es-ES" sz="1100" dirty="0">
                <a:effectLst/>
                <a:latin typeface="Calibri" panose="020F0502020204030204" pitchFamily="34" charset="0"/>
                <a:ea typeface="Times New Roman" panose="02020603050405020304" pitchFamily="18" charset="0"/>
                <a:cs typeface="Calibri" panose="020F0502020204030204" pitchFamily="34" charset="0"/>
              </a:rPr>
              <a:t>. J Am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Med</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Inform</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Assoc</a:t>
            </a:r>
            <a:r>
              <a:rPr lang="es-ES" sz="1100" dirty="0">
                <a:effectLst/>
                <a:latin typeface="Calibri" panose="020F0502020204030204" pitchFamily="34" charset="0"/>
                <a:ea typeface="Times New Roman" panose="02020603050405020304" pitchFamily="18" charset="0"/>
                <a:cs typeface="Calibri" panose="020F0502020204030204" pitchFamily="34" charset="0"/>
              </a:rPr>
              <a:t>. 1 de septiembre de 2018;25(9):1248-58. </a:t>
            </a:r>
            <a:endParaRPr lang="es-ES" sz="11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600"/>
              </a:spcBef>
              <a:spcAft>
                <a:spcPts val="600"/>
              </a:spcAft>
            </a:pPr>
            <a:r>
              <a:rPr lang="es-ES" sz="1100" dirty="0">
                <a:effectLst/>
                <a:latin typeface="Calibri" panose="020F0502020204030204" pitchFamily="34" charset="0"/>
                <a:ea typeface="Times New Roman" panose="02020603050405020304" pitchFamily="18" charset="0"/>
                <a:cs typeface="Calibri" panose="020F0502020204030204" pitchFamily="34" charset="0"/>
              </a:rPr>
              <a:t>9.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Vaidyam</a:t>
            </a:r>
            <a:r>
              <a:rPr lang="es-ES" sz="1100" dirty="0">
                <a:effectLst/>
                <a:latin typeface="Calibri" panose="020F0502020204030204" pitchFamily="34" charset="0"/>
                <a:ea typeface="Times New Roman" panose="02020603050405020304" pitchFamily="18" charset="0"/>
                <a:cs typeface="Calibri" panose="020F0502020204030204" pitchFamily="34" charset="0"/>
              </a:rPr>
              <a:t> AN,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Wisniewski</a:t>
            </a:r>
            <a:r>
              <a:rPr lang="es-ES" sz="1100" dirty="0">
                <a:effectLst/>
                <a:latin typeface="Calibri" panose="020F0502020204030204" pitchFamily="34" charset="0"/>
                <a:ea typeface="Times New Roman" panose="02020603050405020304" pitchFamily="18" charset="0"/>
                <a:cs typeface="Calibri" panose="020F0502020204030204" pitchFamily="34" charset="0"/>
              </a:rPr>
              <a:t> H,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Halamka</a:t>
            </a:r>
            <a:r>
              <a:rPr lang="es-ES" sz="1100" dirty="0">
                <a:effectLst/>
                <a:latin typeface="Calibri" panose="020F0502020204030204" pitchFamily="34" charset="0"/>
                <a:ea typeface="Times New Roman" panose="02020603050405020304" pitchFamily="18" charset="0"/>
                <a:cs typeface="Calibri" panose="020F0502020204030204" pitchFamily="34" charset="0"/>
              </a:rPr>
              <a:t> JD,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Kashavan</a:t>
            </a:r>
            <a:r>
              <a:rPr lang="es-ES" sz="1100" dirty="0">
                <a:effectLst/>
                <a:latin typeface="Calibri" panose="020F0502020204030204" pitchFamily="34" charset="0"/>
                <a:ea typeface="Times New Roman" panose="02020603050405020304" pitchFamily="18" charset="0"/>
                <a:cs typeface="Calibri" panose="020F0502020204030204" pitchFamily="34" charset="0"/>
              </a:rPr>
              <a:t> MS,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Torous</a:t>
            </a:r>
            <a:r>
              <a:rPr lang="es-ES" sz="1100" dirty="0">
                <a:effectLst/>
                <a:latin typeface="Calibri" panose="020F0502020204030204" pitchFamily="34" charset="0"/>
                <a:ea typeface="Times New Roman" panose="02020603050405020304" pitchFamily="18" charset="0"/>
                <a:cs typeface="Calibri" panose="020F0502020204030204" pitchFamily="34" charset="0"/>
              </a:rPr>
              <a:t> JB. Chatbots and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Conversational</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Agents</a:t>
            </a:r>
            <a:r>
              <a:rPr lang="es-ES" sz="1100" dirty="0">
                <a:effectLst/>
                <a:latin typeface="Calibri" panose="020F0502020204030204" pitchFamily="34" charset="0"/>
                <a:ea typeface="Times New Roman" panose="02020603050405020304" pitchFamily="18" charset="0"/>
                <a:cs typeface="Calibri" panose="020F0502020204030204" pitchFamily="34" charset="0"/>
              </a:rPr>
              <a:t> in Mental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Health</a:t>
            </a:r>
            <a:r>
              <a:rPr lang="es-ES" sz="1100" dirty="0">
                <a:effectLst/>
                <a:latin typeface="Calibri" panose="020F0502020204030204" pitchFamily="34" charset="0"/>
                <a:ea typeface="Times New Roman" panose="02020603050405020304" pitchFamily="18" charset="0"/>
                <a:cs typeface="Calibri" panose="020F0502020204030204" pitchFamily="34" charset="0"/>
              </a:rPr>
              <a:t>: A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Review</a:t>
            </a:r>
            <a:r>
              <a:rPr lang="es-ES" sz="1100" dirty="0">
                <a:effectLst/>
                <a:latin typeface="Calibri" panose="020F0502020204030204" pitchFamily="34" charset="0"/>
                <a:ea typeface="Times New Roman" panose="02020603050405020304" pitchFamily="18" charset="0"/>
                <a:cs typeface="Calibri" panose="020F0502020204030204" pitchFamily="34" charset="0"/>
              </a:rPr>
              <a:t> of the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Psychiatric</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Landscape</a:t>
            </a:r>
            <a:r>
              <a:rPr lang="es-ES" sz="1100" dirty="0">
                <a:effectLst/>
                <a:latin typeface="Calibri" panose="020F0502020204030204" pitchFamily="34" charset="0"/>
                <a:ea typeface="Times New Roman" panose="02020603050405020304" pitchFamily="18" charset="0"/>
                <a:cs typeface="Calibri" panose="020F0502020204030204" pitchFamily="34" charset="0"/>
              </a:rPr>
              <a:t>. Can J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Psychiatry</a:t>
            </a:r>
            <a:r>
              <a:rPr lang="es-ES" sz="1100" dirty="0">
                <a:effectLst/>
                <a:latin typeface="Calibri" panose="020F0502020204030204" pitchFamily="34" charset="0"/>
                <a:ea typeface="Times New Roman" panose="02020603050405020304" pitchFamily="18" charset="0"/>
                <a:cs typeface="Calibri" panose="020F0502020204030204" pitchFamily="34" charset="0"/>
              </a:rPr>
              <a:t>. julio de 2019;64(7):456-64. </a:t>
            </a:r>
            <a:endParaRPr lang="es-ES" sz="11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600"/>
              </a:spcBef>
              <a:spcAft>
                <a:spcPts val="600"/>
              </a:spcAft>
            </a:pPr>
            <a:r>
              <a:rPr lang="es-ES" sz="1100" dirty="0">
                <a:effectLst/>
                <a:latin typeface="Calibri" panose="020F0502020204030204" pitchFamily="34" charset="0"/>
                <a:ea typeface="Times New Roman" panose="02020603050405020304" pitchFamily="18" charset="0"/>
                <a:cs typeface="Calibri" panose="020F0502020204030204" pitchFamily="34" charset="0"/>
              </a:rPr>
              <a:t>10.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Mackley</a:t>
            </a:r>
            <a:r>
              <a:rPr lang="es-ES" sz="1100" dirty="0">
                <a:effectLst/>
                <a:latin typeface="Calibri" panose="020F0502020204030204" pitchFamily="34" charset="0"/>
                <a:ea typeface="Times New Roman" panose="02020603050405020304" pitchFamily="18" charset="0"/>
                <a:cs typeface="Calibri" panose="020F0502020204030204" pitchFamily="34" charset="0"/>
              </a:rPr>
              <a:t> MP, Fletcher B, Parker M, Watkins H,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Ormondroyd</a:t>
            </a:r>
            <a:r>
              <a:rPr lang="es-ES" sz="1100" dirty="0">
                <a:effectLst/>
                <a:latin typeface="Calibri" panose="020F0502020204030204" pitchFamily="34" charset="0"/>
                <a:ea typeface="Times New Roman" panose="02020603050405020304" pitchFamily="18" charset="0"/>
                <a:cs typeface="Calibri" panose="020F0502020204030204" pitchFamily="34" charset="0"/>
              </a:rPr>
              <a:t> E.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Stakeholder</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views</a:t>
            </a:r>
            <a:r>
              <a:rPr lang="es-ES" sz="1100" dirty="0">
                <a:effectLst/>
                <a:latin typeface="Calibri" panose="020F0502020204030204" pitchFamily="34" charset="0"/>
                <a:ea typeface="Times New Roman" panose="02020603050405020304" pitchFamily="18" charset="0"/>
                <a:cs typeface="Calibri" panose="020F0502020204030204" pitchFamily="34" charset="0"/>
              </a:rPr>
              <a:t> on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secondary</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findings</a:t>
            </a:r>
            <a:r>
              <a:rPr lang="es-ES" sz="1100" dirty="0">
                <a:effectLst/>
                <a:latin typeface="Calibri" panose="020F0502020204030204" pitchFamily="34" charset="0"/>
                <a:ea typeface="Times New Roman" panose="02020603050405020304" pitchFamily="18" charset="0"/>
                <a:cs typeface="Calibri" panose="020F0502020204030204" pitchFamily="34" charset="0"/>
              </a:rPr>
              <a:t> in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whole-genome</a:t>
            </a:r>
            <a:r>
              <a:rPr lang="es-ES" sz="1100" dirty="0">
                <a:effectLst/>
                <a:latin typeface="Calibri" panose="020F0502020204030204" pitchFamily="34" charset="0"/>
                <a:ea typeface="Times New Roman" panose="02020603050405020304" pitchFamily="18" charset="0"/>
                <a:cs typeface="Calibri" panose="020F0502020204030204" pitchFamily="34" charset="0"/>
              </a:rPr>
              <a:t> and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whole-exome</a:t>
            </a:r>
            <a:r>
              <a:rPr lang="es-ES" sz="1100" dirty="0">
                <a:effectLst/>
                <a:latin typeface="Calibri" panose="020F0502020204030204" pitchFamily="34" charset="0"/>
                <a:ea typeface="Times New Roman" panose="02020603050405020304" pitchFamily="18" charset="0"/>
                <a:cs typeface="Calibri" panose="020F0502020204030204" pitchFamily="34" charset="0"/>
              </a:rPr>
              <a:t> sequencing: a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systematic</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review</a:t>
            </a:r>
            <a:r>
              <a:rPr lang="es-ES" sz="1100" dirty="0">
                <a:effectLst/>
                <a:latin typeface="Calibri" panose="020F0502020204030204" pitchFamily="34" charset="0"/>
                <a:ea typeface="Times New Roman" panose="02020603050405020304" pitchFamily="18" charset="0"/>
                <a:cs typeface="Calibri" panose="020F0502020204030204" pitchFamily="34" charset="0"/>
              </a:rPr>
              <a:t> of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quantitative</a:t>
            </a:r>
            <a:r>
              <a:rPr lang="es-ES" sz="1100" dirty="0">
                <a:effectLst/>
                <a:latin typeface="Calibri" panose="020F0502020204030204" pitchFamily="34" charset="0"/>
                <a:ea typeface="Times New Roman" panose="02020603050405020304" pitchFamily="18" charset="0"/>
                <a:cs typeface="Calibri" panose="020F0502020204030204" pitchFamily="34" charset="0"/>
              </a:rPr>
              <a:t> and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qualitative</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studies</a:t>
            </a:r>
            <a:r>
              <a:rPr lang="es-ES" sz="1100" dirty="0">
                <a:effectLst/>
                <a:latin typeface="Calibri" panose="020F0502020204030204" pitchFamily="34" charset="0"/>
                <a:ea typeface="Times New Roman" panose="02020603050405020304" pitchFamily="18" charset="0"/>
                <a:cs typeface="Calibri" panose="020F0502020204030204" pitchFamily="34" charset="0"/>
              </a:rPr>
              <a:t>. Genet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Med</a:t>
            </a:r>
            <a:r>
              <a:rPr lang="es-ES" sz="1100" dirty="0">
                <a:effectLst/>
                <a:latin typeface="Calibri" panose="020F0502020204030204" pitchFamily="34" charset="0"/>
                <a:ea typeface="Times New Roman" panose="02020603050405020304" pitchFamily="18" charset="0"/>
                <a:cs typeface="Calibri" panose="020F0502020204030204" pitchFamily="34" charset="0"/>
              </a:rPr>
              <a:t>. marzo de 2017;19(3):283-93. </a:t>
            </a:r>
            <a:endParaRPr lang="es-ES" sz="11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600"/>
              </a:spcBef>
              <a:spcAft>
                <a:spcPts val="600"/>
              </a:spcAft>
            </a:pPr>
            <a:r>
              <a:rPr lang="es-ES" sz="1100" dirty="0">
                <a:effectLst/>
                <a:latin typeface="Calibri" panose="020F0502020204030204" pitchFamily="34" charset="0"/>
                <a:ea typeface="Times New Roman" panose="02020603050405020304" pitchFamily="18" charset="0"/>
                <a:cs typeface="Calibri" panose="020F0502020204030204" pitchFamily="34" charset="0"/>
              </a:rPr>
              <a:t>11.	Levy KD, Blake K, Fletcher-Hoppe C,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Franciosi</a:t>
            </a:r>
            <a:r>
              <a:rPr lang="es-ES" sz="1100" dirty="0">
                <a:effectLst/>
                <a:latin typeface="Calibri" panose="020F0502020204030204" pitchFamily="34" charset="0"/>
                <a:ea typeface="Times New Roman" panose="02020603050405020304" pitchFamily="18" charset="0"/>
                <a:cs typeface="Calibri" panose="020F0502020204030204" pitchFamily="34" charset="0"/>
              </a:rPr>
              <a:t> J,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Goto</a:t>
            </a:r>
            <a:r>
              <a:rPr lang="es-ES" sz="1100" dirty="0">
                <a:effectLst/>
                <a:latin typeface="Calibri" panose="020F0502020204030204" pitchFamily="34" charset="0"/>
                <a:ea typeface="Times New Roman" panose="02020603050405020304" pitchFamily="18" charset="0"/>
                <a:cs typeface="Calibri" panose="020F0502020204030204" pitchFamily="34" charset="0"/>
              </a:rPr>
              <a:t> D, Hicks JK, et al.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Opportunities</a:t>
            </a:r>
            <a:r>
              <a:rPr lang="es-ES" sz="1100" dirty="0">
                <a:effectLst/>
                <a:latin typeface="Calibri" panose="020F0502020204030204" pitchFamily="34" charset="0"/>
                <a:ea typeface="Times New Roman" panose="02020603050405020304" pitchFamily="18" charset="0"/>
                <a:cs typeface="Calibri" panose="020F0502020204030204" pitchFamily="34" charset="0"/>
              </a:rPr>
              <a:t> to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implement</a:t>
            </a:r>
            <a:r>
              <a:rPr lang="es-ES" sz="1100" dirty="0">
                <a:effectLst/>
                <a:latin typeface="Calibri" panose="020F0502020204030204" pitchFamily="34" charset="0"/>
                <a:ea typeface="Times New Roman" panose="02020603050405020304" pitchFamily="18" charset="0"/>
                <a:cs typeface="Calibri" panose="020F0502020204030204" pitchFamily="34" charset="0"/>
              </a:rPr>
              <a:t> a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sustainable</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genomic</a:t>
            </a:r>
            <a:r>
              <a:rPr lang="es-ES" sz="1100" dirty="0">
                <a:effectLst/>
                <a:latin typeface="Calibri" panose="020F0502020204030204" pitchFamily="34" charset="0"/>
                <a:ea typeface="Times New Roman" panose="02020603050405020304" pitchFamily="18" charset="0"/>
                <a:cs typeface="Calibri" panose="020F0502020204030204" pitchFamily="34" charset="0"/>
              </a:rPr>
              <a:t> medicine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program</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lessons</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learned</a:t>
            </a:r>
            <a:r>
              <a:rPr lang="es-ES" sz="1100" dirty="0">
                <a:effectLst/>
                <a:latin typeface="Calibri" panose="020F0502020204030204" pitchFamily="34" charset="0"/>
                <a:ea typeface="Times New Roman" panose="02020603050405020304" pitchFamily="18" charset="0"/>
                <a:cs typeface="Calibri" panose="020F0502020204030204" pitchFamily="34" charset="0"/>
              </a:rPr>
              <a:t> from the IGNITE Network. Genet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Med</a:t>
            </a:r>
            <a:r>
              <a:rPr lang="es-ES" sz="1100" dirty="0">
                <a:effectLst/>
                <a:latin typeface="Calibri" panose="020F0502020204030204" pitchFamily="34" charset="0"/>
                <a:ea typeface="Times New Roman" panose="02020603050405020304" pitchFamily="18" charset="0"/>
                <a:cs typeface="Calibri" panose="020F0502020204030204" pitchFamily="34" charset="0"/>
              </a:rPr>
              <a:t>. marzo de 2019;21(3):743-7. </a:t>
            </a:r>
            <a:endParaRPr lang="es-ES" sz="11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600"/>
              </a:spcBef>
              <a:spcAft>
                <a:spcPts val="600"/>
              </a:spcAft>
            </a:pPr>
            <a:r>
              <a:rPr lang="es-ES" sz="1100" dirty="0">
                <a:effectLst/>
                <a:latin typeface="Calibri" panose="020F0502020204030204" pitchFamily="34" charset="0"/>
                <a:ea typeface="Times New Roman" panose="02020603050405020304" pitchFamily="18" charset="0"/>
                <a:cs typeface="Calibri" panose="020F0502020204030204" pitchFamily="34" charset="0"/>
              </a:rPr>
              <a:t>12.	Richards S,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Aziz</a:t>
            </a:r>
            <a:r>
              <a:rPr lang="es-ES" sz="1100" dirty="0">
                <a:effectLst/>
                <a:latin typeface="Calibri" panose="020F0502020204030204" pitchFamily="34" charset="0"/>
                <a:ea typeface="Times New Roman" panose="02020603050405020304" pitchFamily="18" charset="0"/>
                <a:cs typeface="Calibri" panose="020F0502020204030204" pitchFamily="34" charset="0"/>
              </a:rPr>
              <a:t> N, Bale S,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Bick</a:t>
            </a:r>
            <a:r>
              <a:rPr lang="es-ES" sz="1100" dirty="0">
                <a:effectLst/>
                <a:latin typeface="Calibri" panose="020F0502020204030204" pitchFamily="34" charset="0"/>
                <a:ea typeface="Times New Roman" panose="02020603050405020304" pitchFamily="18" charset="0"/>
                <a:cs typeface="Calibri" panose="020F0502020204030204" pitchFamily="34" charset="0"/>
              </a:rPr>
              <a:t> D, Das S,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Gastier</a:t>
            </a:r>
            <a:r>
              <a:rPr lang="es-ES" sz="1100" dirty="0">
                <a:effectLst/>
                <a:latin typeface="Calibri" panose="020F0502020204030204" pitchFamily="34" charset="0"/>
                <a:ea typeface="Times New Roman" panose="02020603050405020304" pitchFamily="18" charset="0"/>
                <a:cs typeface="Calibri" panose="020F0502020204030204" pitchFamily="34" charset="0"/>
              </a:rPr>
              <a:t>-Foster J, et al.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Standards</a:t>
            </a:r>
            <a:r>
              <a:rPr lang="es-ES" sz="1100" dirty="0">
                <a:effectLst/>
                <a:latin typeface="Calibri" panose="020F0502020204030204" pitchFamily="34" charset="0"/>
                <a:ea typeface="Times New Roman" panose="02020603050405020304" pitchFamily="18" charset="0"/>
                <a:cs typeface="Calibri" panose="020F0502020204030204" pitchFamily="34" charset="0"/>
              </a:rPr>
              <a:t> and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guidelines</a:t>
            </a:r>
            <a:r>
              <a:rPr lang="es-ES" sz="1100" dirty="0">
                <a:effectLst/>
                <a:latin typeface="Calibri" panose="020F0502020204030204" pitchFamily="34" charset="0"/>
                <a:ea typeface="Times New Roman" panose="02020603050405020304" pitchFamily="18" charset="0"/>
                <a:cs typeface="Calibri" panose="020F0502020204030204" pitchFamily="34" charset="0"/>
              </a:rPr>
              <a:t> for the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interpretation</a:t>
            </a:r>
            <a:r>
              <a:rPr lang="es-ES" sz="1100" dirty="0">
                <a:effectLst/>
                <a:latin typeface="Calibri" panose="020F0502020204030204" pitchFamily="34" charset="0"/>
                <a:ea typeface="Times New Roman" panose="02020603050405020304" pitchFamily="18" charset="0"/>
                <a:cs typeface="Calibri" panose="020F0502020204030204" pitchFamily="34" charset="0"/>
              </a:rPr>
              <a:t> of sequence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variants</a:t>
            </a:r>
            <a:r>
              <a:rPr lang="es-ES" sz="1100" dirty="0">
                <a:effectLst/>
                <a:latin typeface="Calibri" panose="020F0502020204030204" pitchFamily="34" charset="0"/>
                <a:ea typeface="Times New Roman" panose="02020603050405020304" pitchFamily="18" charset="0"/>
                <a:cs typeface="Calibri" panose="020F0502020204030204" pitchFamily="34" charset="0"/>
              </a:rPr>
              <a:t>: a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joint</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consensus</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recommendation</a:t>
            </a:r>
            <a:r>
              <a:rPr lang="es-ES" sz="1100" dirty="0">
                <a:effectLst/>
                <a:latin typeface="Calibri" panose="020F0502020204030204" pitchFamily="34" charset="0"/>
                <a:ea typeface="Times New Roman" panose="02020603050405020304" pitchFamily="18" charset="0"/>
                <a:cs typeface="Calibri" panose="020F0502020204030204" pitchFamily="34" charset="0"/>
              </a:rPr>
              <a:t> of the American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College</a:t>
            </a:r>
            <a:r>
              <a:rPr lang="es-ES" sz="1100" dirty="0">
                <a:effectLst/>
                <a:latin typeface="Calibri" panose="020F0502020204030204" pitchFamily="34" charset="0"/>
                <a:ea typeface="Times New Roman" panose="02020603050405020304" pitchFamily="18" charset="0"/>
                <a:cs typeface="Calibri" panose="020F0502020204030204" pitchFamily="34" charset="0"/>
              </a:rPr>
              <a:t> of Medical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Genetics</a:t>
            </a:r>
            <a:r>
              <a:rPr lang="es-ES" sz="1100" dirty="0">
                <a:effectLst/>
                <a:latin typeface="Calibri" panose="020F0502020204030204" pitchFamily="34" charset="0"/>
                <a:ea typeface="Times New Roman" panose="02020603050405020304" pitchFamily="18" charset="0"/>
                <a:cs typeface="Calibri" panose="020F0502020204030204" pitchFamily="34" charset="0"/>
              </a:rPr>
              <a:t> and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Genomics</a:t>
            </a:r>
            <a:r>
              <a:rPr lang="es-ES" sz="1100" dirty="0">
                <a:effectLst/>
                <a:latin typeface="Calibri" panose="020F0502020204030204" pitchFamily="34" charset="0"/>
                <a:ea typeface="Times New Roman" panose="02020603050405020304" pitchFamily="18" charset="0"/>
                <a:cs typeface="Calibri" panose="020F0502020204030204" pitchFamily="34" charset="0"/>
              </a:rPr>
              <a:t> and the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Association</a:t>
            </a:r>
            <a:r>
              <a:rPr lang="es-ES" sz="1100" dirty="0">
                <a:effectLst/>
                <a:latin typeface="Calibri" panose="020F0502020204030204" pitchFamily="34" charset="0"/>
                <a:ea typeface="Times New Roman" panose="02020603050405020304" pitchFamily="18" charset="0"/>
                <a:cs typeface="Calibri" panose="020F0502020204030204" pitchFamily="34" charset="0"/>
              </a:rPr>
              <a:t> for Molecular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Pathology</a:t>
            </a:r>
            <a:r>
              <a:rPr lang="es-ES" sz="1100" dirty="0">
                <a:effectLst/>
                <a:latin typeface="Calibri" panose="020F0502020204030204" pitchFamily="34" charset="0"/>
                <a:ea typeface="Times New Roman" panose="02020603050405020304" pitchFamily="18" charset="0"/>
                <a:cs typeface="Calibri" panose="020F0502020204030204" pitchFamily="34" charset="0"/>
              </a:rPr>
              <a:t>. Genet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Med</a:t>
            </a:r>
            <a:r>
              <a:rPr lang="es-ES" sz="1100" dirty="0">
                <a:effectLst/>
                <a:latin typeface="Calibri" panose="020F0502020204030204" pitchFamily="34" charset="0"/>
                <a:ea typeface="Times New Roman" panose="02020603050405020304" pitchFamily="18" charset="0"/>
                <a:cs typeface="Calibri" panose="020F0502020204030204" pitchFamily="34" charset="0"/>
              </a:rPr>
              <a:t>. mayo de 2015;17(5):405-24. </a:t>
            </a:r>
            <a:endParaRPr lang="es-ES" sz="11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600"/>
              </a:spcBef>
              <a:spcAft>
                <a:spcPts val="600"/>
              </a:spcAft>
            </a:pPr>
            <a:r>
              <a:rPr lang="es-ES" sz="1100" dirty="0">
                <a:effectLst/>
                <a:latin typeface="Calibri" panose="020F0502020204030204" pitchFamily="34" charset="0"/>
                <a:ea typeface="Times New Roman" panose="02020603050405020304" pitchFamily="18" charset="0"/>
                <a:cs typeface="Calibri" panose="020F0502020204030204" pitchFamily="34" charset="0"/>
              </a:rPr>
              <a:t>13.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Landrum</a:t>
            </a:r>
            <a:r>
              <a:rPr lang="es-ES" sz="1100" dirty="0">
                <a:effectLst/>
                <a:latin typeface="Calibri" panose="020F0502020204030204" pitchFamily="34" charset="0"/>
                <a:ea typeface="Times New Roman" panose="02020603050405020304" pitchFamily="18" charset="0"/>
                <a:cs typeface="Calibri" panose="020F0502020204030204" pitchFamily="34" charset="0"/>
              </a:rPr>
              <a:t> MJ, Lee JM, Benson M, Brown GR, Chao C,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Chitipiralla</a:t>
            </a:r>
            <a:r>
              <a:rPr lang="es-ES" sz="1100" dirty="0">
                <a:effectLst/>
                <a:latin typeface="Calibri" panose="020F0502020204030204" pitchFamily="34" charset="0"/>
                <a:ea typeface="Times New Roman" panose="02020603050405020304" pitchFamily="18" charset="0"/>
                <a:cs typeface="Calibri" panose="020F0502020204030204" pitchFamily="34" charset="0"/>
              </a:rPr>
              <a:t> S, et al. ClinVar: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improving</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access</a:t>
            </a:r>
            <a:r>
              <a:rPr lang="es-ES" sz="1100" dirty="0">
                <a:effectLst/>
                <a:latin typeface="Calibri" panose="020F0502020204030204" pitchFamily="34" charset="0"/>
                <a:ea typeface="Times New Roman" panose="02020603050405020304" pitchFamily="18" charset="0"/>
                <a:cs typeface="Calibri" panose="020F0502020204030204" pitchFamily="34" charset="0"/>
              </a:rPr>
              <a:t> to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variant</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interpretations</a:t>
            </a:r>
            <a:r>
              <a:rPr lang="es-ES" sz="1100" dirty="0">
                <a:effectLst/>
                <a:latin typeface="Calibri" panose="020F0502020204030204" pitchFamily="34" charset="0"/>
                <a:ea typeface="Times New Roman" panose="02020603050405020304" pitchFamily="18" charset="0"/>
                <a:cs typeface="Calibri" panose="020F0502020204030204" pitchFamily="34" charset="0"/>
              </a:rPr>
              <a:t> and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supporting</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evidence</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Nucleic</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Acids</a:t>
            </a:r>
            <a:r>
              <a:rPr lang="es-ES" sz="1100" dirty="0">
                <a:effectLst/>
                <a:latin typeface="Calibri" panose="020F0502020204030204" pitchFamily="34" charset="0"/>
                <a:ea typeface="Times New Roman" panose="02020603050405020304" pitchFamily="18" charset="0"/>
                <a:cs typeface="Calibri" panose="020F0502020204030204" pitchFamily="34" charset="0"/>
              </a:rPr>
              <a:t> Res. 4 de enero de 2018;46(D1):D1062-7. </a:t>
            </a:r>
            <a:endParaRPr lang="es-ES" sz="11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600"/>
              </a:spcBef>
              <a:spcAft>
                <a:spcPts val="600"/>
              </a:spcAft>
            </a:pPr>
            <a:r>
              <a:rPr lang="es-ES" sz="1100" dirty="0">
                <a:effectLst/>
                <a:latin typeface="Calibri" panose="020F0502020204030204" pitchFamily="34" charset="0"/>
                <a:ea typeface="Times New Roman" panose="02020603050405020304" pitchFamily="18" charset="0"/>
                <a:cs typeface="Calibri" panose="020F0502020204030204" pitchFamily="34" charset="0"/>
              </a:rPr>
              <a:t>14.	FastAPI </a:t>
            </a:r>
            <a:r>
              <a:rPr lang="es-ES" sz="1100" dirty="0">
                <a:effectLst/>
                <a:latin typeface="Calibri" panose="020F0502020204030204" pitchFamily="34" charset="0"/>
                <a:ea typeface="Times New Roman" panose="02020603050405020304" pitchFamily="18" charset="0"/>
                <a:cs typeface="Times New Roman" panose="02020603050405020304" pitchFamily="18" charset="0"/>
              </a:rPr>
              <a:t>- A </a:t>
            </a:r>
            <a:r>
              <a:rPr lang="es-ES" sz="1100" dirty="0" err="1">
                <a:effectLst/>
                <a:latin typeface="Calibri" panose="020F0502020204030204" pitchFamily="34" charset="0"/>
                <a:ea typeface="Times New Roman" panose="02020603050405020304" pitchFamily="18" charset="0"/>
                <a:cs typeface="Times New Roman" panose="02020603050405020304" pitchFamily="18" charset="0"/>
              </a:rPr>
              <a:t>modern</a:t>
            </a:r>
            <a:r>
              <a:rPr lang="es-E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s-ES" sz="1100" dirty="0" err="1">
                <a:effectLst/>
                <a:latin typeface="Calibri" panose="020F0502020204030204" pitchFamily="34" charset="0"/>
                <a:ea typeface="Times New Roman" panose="02020603050405020304" pitchFamily="18" charset="0"/>
                <a:cs typeface="Times New Roman" panose="02020603050405020304" pitchFamily="18" charset="0"/>
              </a:rPr>
              <a:t>fast</a:t>
            </a:r>
            <a:r>
              <a:rPr lang="es-E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s-ES" sz="1100" dirty="0" err="1">
                <a:effectLst/>
                <a:latin typeface="Calibri" panose="020F0502020204030204" pitchFamily="34" charset="0"/>
                <a:ea typeface="Times New Roman" panose="02020603050405020304" pitchFamily="18" charset="0"/>
                <a:cs typeface="Times New Roman" panose="02020603050405020304" pitchFamily="18" charset="0"/>
              </a:rPr>
              <a:t>high</a:t>
            </a:r>
            <a:r>
              <a:rPr lang="es-ES" sz="1100" dirty="0">
                <a:effectLst/>
                <a:latin typeface="Calibri" panose="020F0502020204030204" pitchFamily="34" charset="0"/>
                <a:ea typeface="Times New Roman" panose="02020603050405020304" pitchFamily="18" charset="0"/>
                <a:cs typeface="Times New Roman" panose="02020603050405020304" pitchFamily="18" charset="0"/>
              </a:rPr>
              <a:t>-performance), web framework for </a:t>
            </a:r>
            <a:r>
              <a:rPr lang="es-ES" sz="1100" dirty="0" err="1">
                <a:effectLst/>
                <a:latin typeface="Calibri" panose="020F0502020204030204" pitchFamily="34" charset="0"/>
                <a:ea typeface="Times New Roman" panose="02020603050405020304" pitchFamily="18" charset="0"/>
                <a:cs typeface="Times New Roman" panose="02020603050405020304" pitchFamily="18" charset="0"/>
              </a:rPr>
              <a:t>building</a:t>
            </a:r>
            <a:r>
              <a:rPr lang="es-E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s-ES" sz="1100" dirty="0" err="1">
                <a:effectLst/>
                <a:latin typeface="Calibri" panose="020F0502020204030204" pitchFamily="34" charset="0"/>
                <a:ea typeface="Times New Roman" panose="02020603050405020304" pitchFamily="18" charset="0"/>
                <a:cs typeface="Times New Roman" panose="02020603050405020304" pitchFamily="18" charset="0"/>
              </a:rPr>
              <a:t>APIs</a:t>
            </a:r>
            <a:r>
              <a:rPr lang="es-ES" sz="1100" dirty="0">
                <a:effectLst/>
                <a:latin typeface="Calibri" panose="020F0502020204030204" pitchFamily="34" charset="0"/>
                <a:ea typeface="Times New Roman" panose="02020603050405020304" pitchFamily="18" charset="0"/>
                <a:cs typeface="Times New Roman" panose="02020603050405020304" pitchFamily="18" charset="0"/>
              </a:rPr>
              <a:t> with Python 3.6+ </a:t>
            </a:r>
            <a:r>
              <a:rPr lang="es-ES" sz="1100" dirty="0" err="1">
                <a:effectLst/>
                <a:latin typeface="Calibri" panose="020F0502020204030204" pitchFamily="34" charset="0"/>
                <a:ea typeface="Times New Roman" panose="02020603050405020304" pitchFamily="18" charset="0"/>
                <a:cs typeface="Times New Roman" panose="02020603050405020304" pitchFamily="18" charset="0"/>
              </a:rPr>
              <a:t>based</a:t>
            </a:r>
            <a:r>
              <a:rPr lang="es-ES" sz="1100" dirty="0">
                <a:effectLst/>
                <a:latin typeface="Calibri" panose="020F0502020204030204" pitchFamily="34" charset="0"/>
                <a:ea typeface="Times New Roman" panose="02020603050405020304" pitchFamily="18" charset="0"/>
                <a:cs typeface="Times New Roman" panose="02020603050405020304" pitchFamily="18" charset="0"/>
              </a:rPr>
              <a:t> on standard Python </a:t>
            </a:r>
            <a:r>
              <a:rPr lang="es-ES" sz="1100" dirty="0" err="1">
                <a:effectLst/>
                <a:latin typeface="Calibri" panose="020F0502020204030204" pitchFamily="34" charset="0"/>
                <a:ea typeface="Times New Roman" panose="02020603050405020304" pitchFamily="18" charset="0"/>
                <a:cs typeface="Times New Roman" panose="02020603050405020304" pitchFamily="18" charset="0"/>
              </a:rPr>
              <a:t>type</a:t>
            </a:r>
            <a:r>
              <a:rPr lang="es-E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s-ES" sz="1100" dirty="0" err="1">
                <a:effectLst/>
                <a:latin typeface="Calibri" panose="020F0502020204030204" pitchFamily="34" charset="0"/>
                <a:ea typeface="Times New Roman" panose="02020603050405020304" pitchFamily="18" charset="0"/>
                <a:cs typeface="Times New Roman" panose="02020603050405020304" pitchFamily="18" charset="0"/>
              </a:rPr>
              <a:t>hints</a:t>
            </a:r>
            <a:r>
              <a:rPr lang="es-E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s-ES" sz="1100" dirty="0">
                <a:effectLst/>
                <a:latin typeface="Calibri" panose="020F0502020204030204" pitchFamily="34" charset="0"/>
                <a:ea typeface="Times New Roman" panose="02020603050405020304" pitchFamily="18" charset="0"/>
                <a:cs typeface="Calibri" panose="020F0502020204030204" pitchFamily="34" charset="0"/>
              </a:rPr>
              <a:t>[Internet]. [citado 1 de junio de 2024]. Disponible en: https://fastapi.tiangolo.com</a:t>
            </a:r>
            <a:endParaRPr lang="es-ES" sz="11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600"/>
              </a:spcBef>
              <a:spcAft>
                <a:spcPts val="600"/>
              </a:spcAft>
            </a:pPr>
            <a:r>
              <a:rPr lang="es-ES" sz="1100" dirty="0">
                <a:effectLst/>
                <a:latin typeface="Calibri" panose="020F0502020204030204" pitchFamily="34" charset="0"/>
                <a:ea typeface="Times New Roman" panose="02020603050405020304" pitchFamily="18" charset="0"/>
                <a:cs typeface="Calibri" panose="020F0502020204030204" pitchFamily="34" charset="0"/>
              </a:rPr>
              <a:t>15.	Streamlit • A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faster</a:t>
            </a:r>
            <a:r>
              <a:rPr lang="es-ES" sz="1100" dirty="0">
                <a:effectLst/>
                <a:latin typeface="Calibri" panose="020F0502020204030204" pitchFamily="34" charset="0"/>
                <a:ea typeface="Times New Roman" panose="02020603050405020304" pitchFamily="18" charset="0"/>
                <a:cs typeface="Calibri" panose="020F0502020204030204" pitchFamily="34" charset="0"/>
              </a:rPr>
              <a:t> way to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build</a:t>
            </a:r>
            <a:r>
              <a:rPr lang="es-ES" sz="1100" dirty="0">
                <a:effectLst/>
                <a:latin typeface="Calibri" panose="020F0502020204030204" pitchFamily="34" charset="0"/>
                <a:ea typeface="Times New Roman" panose="02020603050405020304" pitchFamily="18" charset="0"/>
                <a:cs typeface="Calibri" panose="020F0502020204030204" pitchFamily="34" charset="0"/>
              </a:rPr>
              <a:t> and share data apps [Internet]. [citado 1 de junio de 2024]. Disponible en: https://streamlit.io</a:t>
            </a:r>
            <a:endParaRPr lang="es-ES" sz="11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600"/>
              </a:spcBef>
              <a:spcAft>
                <a:spcPts val="600"/>
              </a:spcAft>
            </a:pPr>
            <a:r>
              <a:rPr lang="es-ES" sz="1100" dirty="0">
                <a:effectLst/>
                <a:latin typeface="Calibri" panose="020F0502020204030204" pitchFamily="34" charset="0"/>
                <a:ea typeface="Times New Roman" panose="02020603050405020304" pitchFamily="18" charset="0"/>
                <a:cs typeface="Calibri" panose="020F0502020204030204" pitchFamily="34" charset="0"/>
              </a:rPr>
              <a:t>16.	Groq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builds</a:t>
            </a:r>
            <a:r>
              <a:rPr lang="es-ES" sz="1100" dirty="0">
                <a:effectLst/>
                <a:latin typeface="Calibri" panose="020F0502020204030204" pitchFamily="34" charset="0"/>
                <a:ea typeface="Times New Roman" panose="02020603050405020304" pitchFamily="18" charset="0"/>
                <a:cs typeface="Calibri" panose="020F0502020204030204" pitchFamily="34" charset="0"/>
              </a:rPr>
              <a:t> the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world’s</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fastest</a:t>
            </a:r>
            <a:r>
              <a:rPr lang="es-ES" sz="1100" dirty="0">
                <a:effectLst/>
                <a:latin typeface="Calibri" panose="020F0502020204030204" pitchFamily="34" charset="0"/>
                <a:ea typeface="Times New Roman" panose="02020603050405020304" pitchFamily="18" charset="0"/>
                <a:cs typeface="Calibri" panose="020F0502020204030204" pitchFamily="34" charset="0"/>
              </a:rPr>
              <a:t> AI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inference</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technology</a:t>
            </a:r>
            <a:r>
              <a:rPr lang="es-ES" sz="1100" dirty="0">
                <a:effectLst/>
                <a:latin typeface="Calibri" panose="020F0502020204030204" pitchFamily="34" charset="0"/>
                <a:ea typeface="Times New Roman" panose="02020603050405020304" pitchFamily="18" charset="0"/>
                <a:cs typeface="Calibri" panose="020F0502020204030204" pitchFamily="34" charset="0"/>
              </a:rPr>
              <a:t> [Internet]. [citado 1 de junio de 2024]. Disponible en: https://groq.com</a:t>
            </a:r>
            <a:endParaRPr lang="es-ES" sz="11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s-ES" sz="1100" dirty="0"/>
          </a:p>
        </p:txBody>
      </p:sp>
    </p:spTree>
    <p:extLst>
      <p:ext uri="{BB962C8B-B14F-4D97-AF65-F5344CB8AC3E}">
        <p14:creationId xmlns:p14="http://schemas.microsoft.com/office/powerpoint/2010/main" val="32985722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
            <a:extLst>
              <a:ext uri="{FF2B5EF4-FFF2-40B4-BE49-F238E27FC236}">
                <a16:creationId xmlns:a16="http://schemas.microsoft.com/office/drawing/2014/main" id="{EC2BF9C3-9A4F-F95C-9870-E24722E0C123}"/>
              </a:ext>
            </a:extLst>
          </p:cNvPr>
          <p:cNvSpPr/>
          <p:nvPr/>
        </p:nvSpPr>
        <p:spPr>
          <a:xfrm>
            <a:off x="0" y="0"/>
            <a:ext cx="14630400" cy="805543"/>
          </a:xfrm>
          <a:prstGeom prst="roundRect">
            <a:avLst>
              <a:gd name="adj" fmla="val 3680"/>
            </a:avLst>
          </a:prstGeom>
          <a:solidFill>
            <a:schemeClr val="accent2">
              <a:lumMod val="20000"/>
              <a:lumOff val="80000"/>
            </a:schemeClr>
          </a:solidFill>
          <a:ln w="7620">
            <a:solidFill>
              <a:srgbClr val="DDD3BA"/>
            </a:solidFill>
            <a:prstDash val="solid"/>
          </a:ln>
        </p:spPr>
        <p:txBody>
          <a:bodyPr/>
          <a:lstStyle/>
          <a:p>
            <a:endParaRPr lang="es-ES"/>
          </a:p>
        </p:txBody>
      </p:sp>
      <p:sp>
        <p:nvSpPr>
          <p:cNvPr id="2" name="Title 1">
            <a:extLst>
              <a:ext uri="{FF2B5EF4-FFF2-40B4-BE49-F238E27FC236}">
                <a16:creationId xmlns:a16="http://schemas.microsoft.com/office/drawing/2014/main" id="{F94E29DA-702E-4CCE-2B38-CB62D6BF1958}"/>
              </a:ext>
            </a:extLst>
          </p:cNvPr>
          <p:cNvSpPr txBox="1">
            <a:spLocks noChangeArrowheads="1"/>
          </p:cNvSpPr>
          <p:nvPr/>
        </p:nvSpPr>
        <p:spPr bwMode="auto">
          <a:xfrm>
            <a:off x="171410"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6. Bibliografía</a:t>
            </a:r>
          </a:p>
        </p:txBody>
      </p:sp>
      <p:sp>
        <p:nvSpPr>
          <p:cNvPr id="3" name="CuadroTexto 2">
            <a:extLst>
              <a:ext uri="{FF2B5EF4-FFF2-40B4-BE49-F238E27FC236}">
                <a16:creationId xmlns:a16="http://schemas.microsoft.com/office/drawing/2014/main" id="{B19D340D-B165-B44B-CEE6-EFB1A63B5268}"/>
              </a:ext>
            </a:extLst>
          </p:cNvPr>
          <p:cNvSpPr txBox="1"/>
          <p:nvPr/>
        </p:nvSpPr>
        <p:spPr>
          <a:xfrm>
            <a:off x="310242" y="1498923"/>
            <a:ext cx="14009915" cy="5893921"/>
          </a:xfrm>
          <a:prstGeom prst="rect">
            <a:avLst/>
          </a:prstGeom>
          <a:noFill/>
        </p:spPr>
        <p:txBody>
          <a:bodyPr wrap="square" rtlCol="0">
            <a:spAutoFit/>
          </a:bodyPr>
          <a:lstStyle/>
          <a:p>
            <a:pPr>
              <a:spcBef>
                <a:spcPts val="600"/>
              </a:spcBef>
              <a:spcAft>
                <a:spcPts val="600"/>
              </a:spcAft>
            </a:pPr>
            <a:r>
              <a:rPr lang="es-ES" sz="1100" dirty="0">
                <a:effectLst/>
                <a:latin typeface="Calibri" panose="020F0502020204030204" pitchFamily="34" charset="0"/>
                <a:ea typeface="Times New Roman" panose="02020603050405020304" pitchFamily="18" charset="0"/>
                <a:cs typeface="Calibri" panose="020F0502020204030204" pitchFamily="34" charset="0"/>
              </a:rPr>
              <a:t>17.	</a:t>
            </a:r>
            <a:r>
              <a:rPr lang="es-ES" sz="1100" dirty="0" err="1">
                <a:effectLst/>
                <a:latin typeface="Calibri" panose="020F0502020204030204" pitchFamily="34" charset="0"/>
                <a:ea typeface="Times New Roman" panose="02020603050405020304" pitchFamily="18" charset="0"/>
                <a:cs typeface="Times New Roman" panose="02020603050405020304" pitchFamily="18" charset="0"/>
              </a:rPr>
              <a:t>Bird</a:t>
            </a:r>
            <a:r>
              <a:rPr lang="es-ES" sz="1100" dirty="0">
                <a:effectLst/>
                <a:latin typeface="Calibri" panose="020F0502020204030204" pitchFamily="34" charset="0"/>
                <a:ea typeface="Times New Roman" panose="02020603050405020304" pitchFamily="18" charset="0"/>
                <a:cs typeface="Times New Roman" panose="02020603050405020304" pitchFamily="18" charset="0"/>
              </a:rPr>
              <a:t>, S., Klein, E., &amp; </a:t>
            </a:r>
            <a:r>
              <a:rPr lang="es-ES" sz="1100" dirty="0" err="1">
                <a:effectLst/>
                <a:latin typeface="Calibri" panose="020F0502020204030204" pitchFamily="34" charset="0"/>
                <a:ea typeface="Times New Roman" panose="02020603050405020304" pitchFamily="18" charset="0"/>
                <a:cs typeface="Times New Roman" panose="02020603050405020304" pitchFamily="18" charset="0"/>
              </a:rPr>
              <a:t>Loper</a:t>
            </a:r>
            <a:r>
              <a:rPr lang="es-ES" sz="1100" dirty="0">
                <a:effectLst/>
                <a:latin typeface="Calibri" panose="020F0502020204030204" pitchFamily="34" charset="0"/>
                <a:ea typeface="Times New Roman" panose="02020603050405020304" pitchFamily="18" charset="0"/>
                <a:cs typeface="Times New Roman" panose="02020603050405020304" pitchFamily="18" charset="0"/>
              </a:rPr>
              <a:t>, E. (2009). Natural language </a:t>
            </a:r>
            <a:r>
              <a:rPr lang="es-ES" sz="1100" dirty="0" err="1">
                <a:effectLst/>
                <a:latin typeface="Calibri" panose="020F0502020204030204" pitchFamily="34" charset="0"/>
                <a:ea typeface="Times New Roman" panose="02020603050405020304" pitchFamily="18" charset="0"/>
                <a:cs typeface="Times New Roman" panose="02020603050405020304" pitchFamily="18" charset="0"/>
              </a:rPr>
              <a:t>processing</a:t>
            </a:r>
            <a:r>
              <a:rPr lang="es-ES" sz="1100" dirty="0">
                <a:effectLst/>
                <a:latin typeface="Calibri" panose="020F0502020204030204" pitchFamily="34" charset="0"/>
                <a:ea typeface="Times New Roman" panose="02020603050405020304" pitchFamily="18" charset="0"/>
                <a:cs typeface="Times New Roman" panose="02020603050405020304" pitchFamily="18" charset="0"/>
              </a:rPr>
              <a:t> with Python: </a:t>
            </a:r>
            <a:r>
              <a:rPr lang="es-ES" sz="1100" dirty="0" err="1">
                <a:effectLst/>
                <a:latin typeface="Calibri" panose="020F0502020204030204" pitchFamily="34" charset="0"/>
                <a:ea typeface="Times New Roman" panose="02020603050405020304" pitchFamily="18" charset="0"/>
                <a:cs typeface="Times New Roman" panose="02020603050405020304" pitchFamily="18" charset="0"/>
              </a:rPr>
              <a:t>analyzing</a:t>
            </a:r>
            <a:r>
              <a:rPr lang="es-ES"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es-ES" sz="1100" dirty="0" err="1">
                <a:effectLst/>
                <a:latin typeface="Calibri" panose="020F0502020204030204" pitchFamily="34" charset="0"/>
                <a:ea typeface="Times New Roman" panose="02020603050405020304" pitchFamily="18" charset="0"/>
                <a:cs typeface="Times New Roman" panose="02020603050405020304" pitchFamily="18" charset="0"/>
              </a:rPr>
              <a:t>text</a:t>
            </a:r>
            <a:r>
              <a:rPr lang="es-ES" sz="1100" dirty="0">
                <a:effectLst/>
                <a:latin typeface="Calibri" panose="020F0502020204030204" pitchFamily="34" charset="0"/>
                <a:ea typeface="Times New Roman" panose="02020603050405020304" pitchFamily="18" charset="0"/>
                <a:cs typeface="Times New Roman" panose="02020603050405020304" pitchFamily="18" charset="0"/>
              </a:rPr>
              <a:t> with the natural language </a:t>
            </a:r>
            <a:r>
              <a:rPr lang="es-ES" sz="1100" dirty="0" err="1">
                <a:effectLst/>
                <a:latin typeface="Calibri" panose="020F0502020204030204" pitchFamily="34" charset="0"/>
                <a:ea typeface="Times New Roman" panose="02020603050405020304" pitchFamily="18" charset="0"/>
                <a:cs typeface="Times New Roman" panose="02020603050405020304" pitchFamily="18" charset="0"/>
              </a:rPr>
              <a:t>toolkit</a:t>
            </a:r>
            <a:r>
              <a:rPr lang="es-ES" sz="1100" dirty="0">
                <a:effectLst/>
                <a:latin typeface="Calibri" panose="020F0502020204030204" pitchFamily="34" charset="0"/>
                <a:ea typeface="Times New Roman" panose="02020603050405020304" pitchFamily="18" charset="0"/>
                <a:cs typeface="Times New Roman" panose="02020603050405020304" pitchFamily="18" charset="0"/>
              </a:rPr>
              <a:t>. O'Reilly Media, Inc.</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endParaRPr lang="es-ES" sz="11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s-ES" sz="1100" dirty="0">
                <a:effectLst/>
                <a:latin typeface="Times New Roman" panose="02020603050405020304" pitchFamily="18" charset="0"/>
                <a:ea typeface="Times New Roman" panose="02020603050405020304" pitchFamily="18" charset="0"/>
                <a:cs typeface="Calibri" panose="020F0502020204030204" pitchFamily="34" charset="0"/>
              </a:rPr>
              <a:t>18.	</a:t>
            </a:r>
            <a:r>
              <a:rPr lang="es-ES" sz="1100" dirty="0">
                <a:effectLst/>
                <a:latin typeface="Times New Roman" panose="02020603050405020304" pitchFamily="18" charset="0"/>
                <a:ea typeface="Times New Roman" panose="02020603050405020304" pitchFamily="18" charset="0"/>
              </a:rPr>
              <a:t>Robertson, S. (2004). </a:t>
            </a:r>
            <a:r>
              <a:rPr lang="es-ES" sz="1100" dirty="0" err="1">
                <a:effectLst/>
                <a:latin typeface="Times New Roman" panose="02020603050405020304" pitchFamily="18" charset="0"/>
                <a:ea typeface="Times New Roman" panose="02020603050405020304" pitchFamily="18" charset="0"/>
              </a:rPr>
              <a:t>Understanding</a:t>
            </a:r>
            <a:r>
              <a:rPr lang="es-ES" sz="1100" dirty="0">
                <a:effectLst/>
                <a:latin typeface="Times New Roman" panose="02020603050405020304" pitchFamily="18" charset="0"/>
                <a:ea typeface="Times New Roman" panose="02020603050405020304" pitchFamily="18" charset="0"/>
              </a:rPr>
              <a:t> inverse document </a:t>
            </a:r>
            <a:r>
              <a:rPr lang="es-ES" sz="1100" dirty="0" err="1">
                <a:effectLst/>
                <a:latin typeface="Times New Roman" panose="02020603050405020304" pitchFamily="18" charset="0"/>
                <a:ea typeface="Times New Roman" panose="02020603050405020304" pitchFamily="18" charset="0"/>
              </a:rPr>
              <a:t>frequency</a:t>
            </a:r>
            <a:r>
              <a:rPr lang="es-ES" sz="1100" dirty="0">
                <a:effectLst/>
                <a:latin typeface="Times New Roman" panose="02020603050405020304" pitchFamily="18" charset="0"/>
                <a:ea typeface="Times New Roman" panose="02020603050405020304" pitchFamily="18" charset="0"/>
              </a:rPr>
              <a:t>: on </a:t>
            </a:r>
            <a:r>
              <a:rPr lang="es-ES" sz="1100" dirty="0" err="1">
                <a:effectLst/>
                <a:latin typeface="Times New Roman" panose="02020603050405020304" pitchFamily="18" charset="0"/>
                <a:ea typeface="Times New Roman" panose="02020603050405020304" pitchFamily="18" charset="0"/>
              </a:rPr>
              <a:t>theoretical</a:t>
            </a:r>
            <a:r>
              <a:rPr lang="es-ES" sz="1100" dirty="0">
                <a:effectLst/>
                <a:latin typeface="Times New Roman" panose="02020603050405020304" pitchFamily="18" charset="0"/>
                <a:ea typeface="Times New Roman" panose="02020603050405020304" pitchFamily="18" charset="0"/>
              </a:rPr>
              <a:t> </a:t>
            </a:r>
            <a:r>
              <a:rPr lang="es-ES" sz="1100" dirty="0" err="1">
                <a:effectLst/>
                <a:latin typeface="Times New Roman" panose="02020603050405020304" pitchFamily="18" charset="0"/>
                <a:ea typeface="Times New Roman" panose="02020603050405020304" pitchFamily="18" charset="0"/>
              </a:rPr>
              <a:t>arguments</a:t>
            </a:r>
            <a:r>
              <a:rPr lang="es-ES" sz="1100" dirty="0">
                <a:effectLst/>
                <a:latin typeface="Times New Roman" panose="02020603050405020304" pitchFamily="18" charset="0"/>
                <a:ea typeface="Times New Roman" panose="02020603050405020304" pitchFamily="18" charset="0"/>
              </a:rPr>
              <a:t> for IDF. </a:t>
            </a:r>
            <a:r>
              <a:rPr lang="es-ES" sz="1100" dirty="0" err="1">
                <a:effectLst/>
                <a:latin typeface="Times New Roman" panose="02020603050405020304" pitchFamily="18" charset="0"/>
                <a:ea typeface="Times New Roman" panose="02020603050405020304" pitchFamily="18" charset="0"/>
              </a:rPr>
              <a:t>Journal</a:t>
            </a:r>
            <a:r>
              <a:rPr lang="es-ES" sz="1100" dirty="0">
                <a:effectLst/>
                <a:latin typeface="Times New Roman" panose="02020603050405020304" pitchFamily="18" charset="0"/>
                <a:ea typeface="Times New Roman" panose="02020603050405020304" pitchFamily="18" charset="0"/>
              </a:rPr>
              <a:t> of </a:t>
            </a:r>
            <a:r>
              <a:rPr lang="es-ES" sz="1100" dirty="0" err="1">
                <a:effectLst/>
                <a:latin typeface="Times New Roman" panose="02020603050405020304" pitchFamily="18" charset="0"/>
                <a:ea typeface="Times New Roman" panose="02020603050405020304" pitchFamily="18" charset="0"/>
              </a:rPr>
              <a:t>documentation</a:t>
            </a:r>
            <a:r>
              <a:rPr lang="es-ES" sz="1100" dirty="0">
                <a:effectLst/>
                <a:latin typeface="Times New Roman" panose="02020603050405020304" pitchFamily="18" charset="0"/>
                <a:ea typeface="Times New Roman" panose="02020603050405020304" pitchFamily="18" charset="0"/>
              </a:rPr>
              <a:t>, 60(5), 503-520.</a:t>
            </a:r>
          </a:p>
          <a:p>
            <a:pPr>
              <a:spcBef>
                <a:spcPts val="600"/>
              </a:spcBef>
              <a:spcAft>
                <a:spcPts val="600"/>
              </a:spcAft>
            </a:pPr>
            <a:r>
              <a:rPr lang="es-ES" sz="1100" dirty="0">
                <a:effectLst/>
                <a:latin typeface="Calibri" panose="020F0502020204030204" pitchFamily="34" charset="0"/>
                <a:ea typeface="Times New Roman" panose="02020603050405020304" pitchFamily="18" charset="0"/>
                <a:cs typeface="Calibri" panose="020F0502020204030204" pitchFamily="34" charset="0"/>
              </a:rPr>
              <a:t>19.	DisGeNET - a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database</a:t>
            </a:r>
            <a:r>
              <a:rPr lang="es-ES" sz="1100" dirty="0">
                <a:effectLst/>
                <a:latin typeface="Calibri" panose="020F0502020204030204" pitchFamily="34" charset="0"/>
                <a:ea typeface="Times New Roman" panose="02020603050405020304" pitchFamily="18" charset="0"/>
                <a:cs typeface="Calibri" panose="020F0502020204030204" pitchFamily="34" charset="0"/>
              </a:rPr>
              <a:t> of gene-</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disease</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associations</a:t>
            </a:r>
            <a:r>
              <a:rPr lang="es-ES" sz="1100" dirty="0">
                <a:effectLst/>
                <a:latin typeface="Calibri" panose="020F0502020204030204" pitchFamily="34" charset="0"/>
                <a:ea typeface="Times New Roman" panose="02020603050405020304" pitchFamily="18" charset="0"/>
                <a:cs typeface="Calibri" panose="020F0502020204030204" pitchFamily="34" charset="0"/>
              </a:rPr>
              <a:t> [Internet]. [citado 1 de junio de 2024]. Disponible en: https://www.disgenet.org/</a:t>
            </a:r>
            <a:endParaRPr lang="es-ES" sz="11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600"/>
              </a:spcBef>
              <a:spcAft>
                <a:spcPts val="600"/>
              </a:spcAft>
            </a:pPr>
            <a:r>
              <a:rPr lang="es-ES" sz="1100" dirty="0">
                <a:effectLst/>
                <a:latin typeface="Calibri" panose="020F0502020204030204" pitchFamily="34" charset="0"/>
                <a:ea typeface="Times New Roman" panose="02020603050405020304" pitchFamily="18" charset="0"/>
                <a:cs typeface="Calibri" panose="020F0502020204030204" pitchFamily="34" charset="0"/>
              </a:rPr>
              <a:t>20.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Welcome</a:t>
            </a:r>
            <a:r>
              <a:rPr lang="es-ES" sz="1100" dirty="0">
                <a:effectLst/>
                <a:latin typeface="Calibri" panose="020F0502020204030204" pitchFamily="34" charset="0"/>
                <a:ea typeface="Times New Roman" panose="02020603050405020304" pitchFamily="18" charset="0"/>
                <a:cs typeface="Calibri" panose="020F0502020204030204" pitchFamily="34" charset="0"/>
              </a:rPr>
              <a:t> to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flask</a:t>
            </a:r>
            <a:r>
              <a:rPr lang="es-ES" sz="1100" dirty="0">
                <a:effectLst/>
                <a:latin typeface="Calibri" panose="020F0502020204030204" pitchFamily="34" charset="0"/>
                <a:ea typeface="Times New Roman" panose="02020603050405020304" pitchFamily="18" charset="0"/>
                <a:cs typeface="Calibri" panose="020F0502020204030204" pitchFamily="34" charset="0"/>
              </a:rPr>
              <a:t> —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flask</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documentation</a:t>
            </a:r>
            <a:r>
              <a:rPr lang="es-ES" sz="1100" dirty="0">
                <a:effectLst/>
                <a:latin typeface="Calibri" panose="020F0502020204030204" pitchFamily="34" charset="0"/>
                <a:ea typeface="Times New Roman" panose="02020603050405020304" pitchFamily="18" charset="0"/>
                <a:cs typeface="Calibri" panose="020F0502020204030204" pitchFamily="34" charset="0"/>
              </a:rPr>
              <a:t> (3.0.X) [Internet]. [citado 1 de junio de 2024]. Disponible en: https://flask.palletsprojects.com/en/3.0.x/</a:t>
            </a:r>
            <a:endParaRPr lang="es-ES" sz="11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600"/>
              </a:spcBef>
              <a:spcAft>
                <a:spcPts val="600"/>
              </a:spcAft>
            </a:pPr>
            <a:r>
              <a:rPr lang="es-ES" sz="1100" dirty="0">
                <a:effectLst/>
                <a:latin typeface="Calibri" panose="020F0502020204030204" pitchFamily="34" charset="0"/>
                <a:ea typeface="Times New Roman" panose="02020603050405020304" pitchFamily="18" charset="0"/>
                <a:cs typeface="Calibri" panose="020F0502020204030204" pitchFamily="34" charset="0"/>
              </a:rPr>
              <a:t>21.	Gobierno de Navarra. (2021). 1300 secuenciaciones de 2000 pacientes de Navarra refuerzan la estrategia de Medicina Personalizada. [citado 17 de junio de 2024]. Disponible en: https://www.navarra.es/es/noticias/2021/10/07/1300-secuenciaciones-de-2000-pacientes-de-navarra-refuerzan-la-estrategia-de-medicina-personalizada</a:t>
            </a:r>
            <a:endParaRPr lang="es-ES" sz="11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600"/>
              </a:spcBef>
              <a:spcAft>
                <a:spcPts val="600"/>
              </a:spcAft>
            </a:pPr>
            <a:r>
              <a:rPr lang="es-ES" sz="1100" dirty="0">
                <a:effectLst/>
                <a:latin typeface="Calibri" panose="020F0502020204030204" pitchFamily="34" charset="0"/>
                <a:ea typeface="Times New Roman" panose="02020603050405020304" pitchFamily="18" charset="0"/>
                <a:cs typeface="Calibri" panose="020F0502020204030204" pitchFamily="34" charset="0"/>
              </a:rPr>
              <a:t>22.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Chow</a:t>
            </a:r>
            <a:r>
              <a:rPr lang="es-ES" sz="1100" dirty="0">
                <a:effectLst/>
                <a:latin typeface="Calibri" panose="020F0502020204030204" pitchFamily="34" charset="0"/>
                <a:ea typeface="Times New Roman" panose="02020603050405020304" pitchFamily="18" charset="0"/>
                <a:cs typeface="Calibri" panose="020F0502020204030204" pitchFamily="34" charset="0"/>
              </a:rPr>
              <a:t> JCL, Sanders L, Li K.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Design</a:t>
            </a:r>
            <a:r>
              <a:rPr lang="es-ES" sz="1100" dirty="0">
                <a:effectLst/>
                <a:latin typeface="Calibri" panose="020F0502020204030204" pitchFamily="34" charset="0"/>
                <a:ea typeface="Times New Roman" panose="02020603050405020304" pitchFamily="18" charset="0"/>
                <a:cs typeface="Calibri" panose="020F0502020204030204" pitchFamily="34" charset="0"/>
              </a:rPr>
              <a:t> of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an</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Educational</a:t>
            </a:r>
            <a:r>
              <a:rPr lang="es-ES" sz="1100" dirty="0">
                <a:effectLst/>
                <a:latin typeface="Calibri" panose="020F0502020204030204" pitchFamily="34" charset="0"/>
                <a:ea typeface="Times New Roman" panose="02020603050405020304" pitchFamily="18" charset="0"/>
                <a:cs typeface="Calibri" panose="020F0502020204030204" pitchFamily="34" charset="0"/>
              </a:rPr>
              <a:t> Chatbot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Using</a:t>
            </a:r>
            <a:r>
              <a:rPr lang="es-ES" sz="1100" dirty="0">
                <a:effectLst/>
                <a:latin typeface="Calibri" panose="020F0502020204030204" pitchFamily="34" charset="0"/>
                <a:ea typeface="Times New Roman" panose="02020603050405020304" pitchFamily="18" charset="0"/>
                <a:cs typeface="Calibri" panose="020F0502020204030204" pitchFamily="34" charset="0"/>
              </a:rPr>
              <a:t> Artificial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Intelligence</a:t>
            </a:r>
            <a:r>
              <a:rPr lang="es-ES" sz="1100" dirty="0">
                <a:effectLst/>
                <a:latin typeface="Calibri" panose="020F0502020204030204" pitchFamily="34" charset="0"/>
                <a:ea typeface="Times New Roman" panose="02020603050405020304" pitchFamily="18" charset="0"/>
                <a:cs typeface="Calibri" panose="020F0502020204030204" pitchFamily="34" charset="0"/>
              </a:rPr>
              <a:t> in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Radiotherapy</a:t>
            </a:r>
            <a:r>
              <a:rPr lang="es-ES" sz="1100" dirty="0">
                <a:effectLst/>
                <a:latin typeface="Calibri" panose="020F0502020204030204" pitchFamily="34" charset="0"/>
                <a:ea typeface="Times New Roman" panose="02020603050405020304" pitchFamily="18" charset="0"/>
                <a:cs typeface="Calibri" panose="020F0502020204030204" pitchFamily="34" charset="0"/>
              </a:rPr>
              <a:t>. AI. 2 de marzo de 2023;4(1):319-32. </a:t>
            </a:r>
            <a:endParaRPr lang="es-ES" sz="11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600"/>
              </a:spcBef>
              <a:spcAft>
                <a:spcPts val="600"/>
              </a:spcAft>
            </a:pPr>
            <a:r>
              <a:rPr lang="es-ES" sz="1100" dirty="0">
                <a:effectLst/>
                <a:latin typeface="Calibri" panose="020F0502020204030204" pitchFamily="34" charset="0"/>
                <a:ea typeface="Times New Roman" panose="02020603050405020304" pitchFamily="18" charset="0"/>
                <a:cs typeface="Calibri" panose="020F0502020204030204" pitchFamily="34" charset="0"/>
              </a:rPr>
              <a:t>23.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Yasunaga</a:t>
            </a:r>
            <a:r>
              <a:rPr lang="es-ES" sz="1100" dirty="0">
                <a:effectLst/>
                <a:latin typeface="Calibri" panose="020F0502020204030204" pitchFamily="34" charset="0"/>
                <a:ea typeface="Times New Roman" panose="02020603050405020304" pitchFamily="18" charset="0"/>
                <a:cs typeface="Calibri" panose="020F0502020204030204" pitchFamily="34" charset="0"/>
              </a:rPr>
              <a:t> M,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Leskovec</a:t>
            </a:r>
            <a:r>
              <a:rPr lang="es-ES" sz="1100" dirty="0">
                <a:effectLst/>
                <a:latin typeface="Calibri" panose="020F0502020204030204" pitchFamily="34" charset="0"/>
                <a:ea typeface="Times New Roman" panose="02020603050405020304" pitchFamily="18" charset="0"/>
                <a:cs typeface="Calibri" panose="020F0502020204030204" pitchFamily="34" charset="0"/>
              </a:rPr>
              <a:t> J,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Liang</a:t>
            </a:r>
            <a:r>
              <a:rPr lang="es-ES" sz="1100" dirty="0">
                <a:effectLst/>
                <a:latin typeface="Calibri" panose="020F0502020204030204" pitchFamily="34" charset="0"/>
                <a:ea typeface="Times New Roman" panose="02020603050405020304" pitchFamily="18" charset="0"/>
                <a:cs typeface="Calibri" panose="020F0502020204030204" pitchFamily="34" charset="0"/>
              </a:rPr>
              <a:t> P.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LinkBERT</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Pretraining</a:t>
            </a:r>
            <a:r>
              <a:rPr lang="es-ES" sz="1100" dirty="0">
                <a:effectLst/>
                <a:latin typeface="Calibri" panose="020F0502020204030204" pitchFamily="34" charset="0"/>
                <a:ea typeface="Times New Roman" panose="02020603050405020304" pitchFamily="18" charset="0"/>
                <a:cs typeface="Calibri" panose="020F0502020204030204" pitchFamily="34" charset="0"/>
              </a:rPr>
              <a:t> Language Models with Document Links [Internet].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arXiv</a:t>
            </a:r>
            <a:r>
              <a:rPr lang="es-ES" sz="1100" dirty="0">
                <a:effectLst/>
                <a:latin typeface="Calibri" panose="020F0502020204030204" pitchFamily="34" charset="0"/>
                <a:ea typeface="Times New Roman" panose="02020603050405020304" pitchFamily="18" charset="0"/>
                <a:cs typeface="Calibri" panose="020F0502020204030204" pitchFamily="34" charset="0"/>
              </a:rPr>
              <a:t>; 2022 [citado 2 de junio de 2024]. Disponible en: http://arxiv.org/abs/2203.15827</a:t>
            </a:r>
            <a:endParaRPr lang="es-ES" sz="11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600"/>
              </a:spcBef>
              <a:spcAft>
                <a:spcPts val="600"/>
              </a:spcAft>
            </a:pPr>
            <a:r>
              <a:rPr lang="es-ES" sz="1100" dirty="0">
                <a:effectLst/>
                <a:latin typeface="Calibri" panose="020F0502020204030204" pitchFamily="34" charset="0"/>
                <a:ea typeface="Times New Roman" panose="02020603050405020304" pitchFamily="18" charset="0"/>
                <a:cs typeface="Calibri" panose="020F0502020204030204" pitchFamily="34" charset="0"/>
              </a:rPr>
              <a:t>24.	Khan RA,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Jawaid</a:t>
            </a:r>
            <a:r>
              <a:rPr lang="es-ES" sz="1100" dirty="0">
                <a:effectLst/>
                <a:latin typeface="Calibri" panose="020F0502020204030204" pitchFamily="34" charset="0"/>
                <a:ea typeface="Times New Roman" panose="02020603050405020304" pitchFamily="18" charset="0"/>
                <a:cs typeface="Calibri" panose="020F0502020204030204" pitchFamily="34" charset="0"/>
              </a:rPr>
              <a:t> M, Khan AR,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Sajjad</a:t>
            </a:r>
            <a:r>
              <a:rPr lang="es-ES" sz="1100" dirty="0">
                <a:effectLst/>
                <a:latin typeface="Calibri" panose="020F0502020204030204" pitchFamily="34" charset="0"/>
                <a:ea typeface="Times New Roman" panose="02020603050405020304" pitchFamily="18" charset="0"/>
                <a:cs typeface="Calibri" panose="020F0502020204030204" pitchFamily="34" charset="0"/>
              </a:rPr>
              <a:t> M. ChatGPT -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Reshaping</a:t>
            </a:r>
            <a:r>
              <a:rPr lang="es-ES" sz="1100" dirty="0">
                <a:effectLst/>
                <a:latin typeface="Calibri" panose="020F0502020204030204" pitchFamily="34" charset="0"/>
                <a:ea typeface="Times New Roman" panose="02020603050405020304" pitchFamily="18" charset="0"/>
                <a:cs typeface="Calibri" panose="020F0502020204030204" pitchFamily="34" charset="0"/>
              </a:rPr>
              <a:t> medical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education</a:t>
            </a:r>
            <a:r>
              <a:rPr lang="es-ES" sz="1100" dirty="0">
                <a:effectLst/>
                <a:latin typeface="Calibri" panose="020F0502020204030204" pitchFamily="34" charset="0"/>
                <a:ea typeface="Times New Roman" panose="02020603050405020304" pitchFamily="18" charset="0"/>
                <a:cs typeface="Calibri" panose="020F0502020204030204" pitchFamily="34" charset="0"/>
              </a:rPr>
              <a:t> and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clinical</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management</a:t>
            </a:r>
            <a:r>
              <a:rPr lang="es-ES" sz="1100" dirty="0">
                <a:effectLst/>
                <a:latin typeface="Calibri" panose="020F0502020204030204" pitchFamily="34" charset="0"/>
                <a:ea typeface="Times New Roman" panose="02020603050405020304" pitchFamily="18" charset="0"/>
                <a:cs typeface="Calibri" panose="020F0502020204030204" pitchFamily="34" charset="0"/>
              </a:rPr>
              <a:t>. Pak J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Med</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Sci</a:t>
            </a:r>
            <a:r>
              <a:rPr lang="es-ES" sz="1100" dirty="0">
                <a:effectLst/>
                <a:latin typeface="Calibri" panose="020F0502020204030204" pitchFamily="34" charset="0"/>
                <a:ea typeface="Times New Roman" panose="02020603050405020304" pitchFamily="18" charset="0"/>
                <a:cs typeface="Calibri" panose="020F0502020204030204" pitchFamily="34" charset="0"/>
              </a:rPr>
              <a:t> [Internet]. 7 de febrero de 2023 [citado 2 de junio de 2024];39(2). Disponible en: https://pjms.org.pk/index.php/pjms/article/view/7653</a:t>
            </a:r>
            <a:endParaRPr lang="es-ES" sz="11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600"/>
              </a:spcBef>
              <a:spcAft>
                <a:spcPts val="600"/>
              </a:spcAft>
            </a:pPr>
            <a:r>
              <a:rPr lang="es-ES" sz="1100" dirty="0">
                <a:effectLst/>
                <a:latin typeface="Calibri" panose="020F0502020204030204" pitchFamily="34" charset="0"/>
                <a:ea typeface="Times New Roman" panose="02020603050405020304" pitchFamily="18" charset="0"/>
                <a:cs typeface="Calibri" panose="020F0502020204030204" pitchFamily="34" charset="0"/>
              </a:rPr>
              <a:t>25.	Zúñiga Salazar G, Zúñiga D, Vindel CL,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Yoong</a:t>
            </a:r>
            <a:r>
              <a:rPr lang="es-ES" sz="1100" dirty="0">
                <a:effectLst/>
                <a:latin typeface="Calibri" panose="020F0502020204030204" pitchFamily="34" charset="0"/>
                <a:ea typeface="Times New Roman" panose="02020603050405020304" pitchFamily="18" charset="0"/>
                <a:cs typeface="Calibri" panose="020F0502020204030204" pitchFamily="34" charset="0"/>
              </a:rPr>
              <a:t> AM,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Hincapie</a:t>
            </a:r>
            <a:r>
              <a:rPr lang="es-ES" sz="1100" dirty="0">
                <a:effectLst/>
                <a:latin typeface="Calibri" panose="020F0502020204030204" pitchFamily="34" charset="0"/>
                <a:ea typeface="Times New Roman" panose="02020603050405020304" pitchFamily="18" charset="0"/>
                <a:cs typeface="Calibri" panose="020F0502020204030204" pitchFamily="34" charset="0"/>
              </a:rPr>
              <a:t> S, Zúñiga AB, et al.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Efficacy</a:t>
            </a:r>
            <a:r>
              <a:rPr lang="es-ES" sz="1100" dirty="0">
                <a:effectLst/>
                <a:latin typeface="Calibri" panose="020F0502020204030204" pitchFamily="34" charset="0"/>
                <a:ea typeface="Times New Roman" panose="02020603050405020304" pitchFamily="18" charset="0"/>
                <a:cs typeface="Calibri" panose="020F0502020204030204" pitchFamily="34" charset="0"/>
              </a:rPr>
              <a:t> of AI Chats to Determine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an</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Emergency</a:t>
            </a:r>
            <a:r>
              <a:rPr lang="es-ES" sz="1100" dirty="0">
                <a:effectLst/>
                <a:latin typeface="Calibri" panose="020F0502020204030204" pitchFamily="34" charset="0"/>
                <a:ea typeface="Times New Roman" panose="02020603050405020304" pitchFamily="18" charset="0"/>
                <a:cs typeface="Calibri" panose="020F0502020204030204" pitchFamily="34" charset="0"/>
              </a:rPr>
              <a:t>: A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Comparison</a:t>
            </a:r>
            <a:r>
              <a:rPr lang="es-ES" sz="1100" dirty="0">
                <a:effectLst/>
                <a:latin typeface="Calibri" panose="020F0502020204030204" pitchFamily="34" charset="0"/>
                <a:ea typeface="Times New Roman" panose="02020603050405020304" pitchFamily="18" charset="0"/>
                <a:cs typeface="Calibri" panose="020F0502020204030204" pitchFamily="34" charset="0"/>
              </a:rPr>
              <a:t> Between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OpenAI’s</a:t>
            </a:r>
            <a:r>
              <a:rPr lang="es-ES" sz="1100" dirty="0">
                <a:effectLst/>
                <a:latin typeface="Calibri" panose="020F0502020204030204" pitchFamily="34" charset="0"/>
                <a:ea typeface="Times New Roman" panose="02020603050405020304" pitchFamily="18" charset="0"/>
                <a:cs typeface="Calibri" panose="020F0502020204030204" pitchFamily="34" charset="0"/>
              </a:rPr>
              <a:t> ChatGPT, Google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Bard</a:t>
            </a:r>
            <a:r>
              <a:rPr lang="es-ES" sz="1100" dirty="0">
                <a:effectLst/>
                <a:latin typeface="Calibri" panose="020F0502020204030204" pitchFamily="34" charset="0"/>
                <a:ea typeface="Times New Roman" panose="02020603050405020304" pitchFamily="18" charset="0"/>
                <a:cs typeface="Calibri" panose="020F0502020204030204" pitchFamily="34" charset="0"/>
              </a:rPr>
              <a:t>, and Microsoft Bing AI Chat.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Cureus</a:t>
            </a:r>
            <a:r>
              <a:rPr lang="es-ES" sz="1100" dirty="0">
                <a:effectLst/>
                <a:latin typeface="Calibri" panose="020F0502020204030204" pitchFamily="34" charset="0"/>
                <a:ea typeface="Times New Roman" panose="02020603050405020304" pitchFamily="18" charset="0"/>
                <a:cs typeface="Calibri" panose="020F0502020204030204" pitchFamily="34" charset="0"/>
              </a:rPr>
              <a:t> [Internet]. 18 de septiembre de 2023 [citado 2 de junio de 2024]; Disponible en: https://www.cureus.com/articles/183679-efficacy-of-ai-chats-to-determine-an-emergency-a-comparison-between-openais-chatgpt-google-bard-and-microsoft-bing-ai-chat</a:t>
            </a:r>
            <a:endParaRPr lang="es-ES" sz="11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600"/>
              </a:spcBef>
              <a:spcAft>
                <a:spcPts val="600"/>
              </a:spcAft>
            </a:pPr>
            <a:r>
              <a:rPr lang="es-ES" sz="1100" dirty="0">
                <a:effectLst/>
                <a:latin typeface="Calibri" panose="020F0502020204030204" pitchFamily="34" charset="0"/>
                <a:ea typeface="Times New Roman" panose="02020603050405020304" pitchFamily="18" charset="0"/>
                <a:cs typeface="Calibri" panose="020F0502020204030204" pitchFamily="34" charset="0"/>
              </a:rPr>
              <a:t>26.	Morse S, Hagen J.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Talkdesk</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talks</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about</a:t>
            </a:r>
            <a:r>
              <a:rPr lang="es-ES" sz="1100" dirty="0">
                <a:effectLst/>
                <a:latin typeface="Calibri" panose="020F0502020204030204" pitchFamily="34" charset="0"/>
                <a:ea typeface="Times New Roman" panose="02020603050405020304" pitchFamily="18" charset="0"/>
                <a:cs typeface="Calibri" panose="020F0502020204030204" pitchFamily="34" charset="0"/>
              </a:rPr>
              <a:t> the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benefits</a:t>
            </a:r>
            <a:r>
              <a:rPr lang="es-ES" sz="1100" dirty="0">
                <a:effectLst/>
                <a:latin typeface="Calibri" panose="020F0502020204030204" pitchFamily="34" charset="0"/>
                <a:ea typeface="Times New Roman" panose="02020603050405020304" pitchFamily="18" charset="0"/>
                <a:cs typeface="Calibri" panose="020F0502020204030204" pitchFamily="34" charset="0"/>
              </a:rPr>
              <a:t> of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being</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an</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early</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adopter</a:t>
            </a:r>
            <a:r>
              <a:rPr lang="es-ES" sz="1100" dirty="0">
                <a:effectLst/>
                <a:latin typeface="Calibri" panose="020F0502020204030204" pitchFamily="34" charset="0"/>
                <a:ea typeface="Times New Roman" panose="02020603050405020304" pitchFamily="18" charset="0"/>
                <a:cs typeface="Calibri" panose="020F0502020204030204" pitchFamily="34" charset="0"/>
              </a:rPr>
              <a:t> of ChatGPT [Internet]. 2023 [citado 5 de junio de 2024]. Disponible en: https://www.healthcareitnews.com/news/talkdesk-talks-about-benefits-being-early-adopter-chatgpt</a:t>
            </a:r>
            <a:endParaRPr lang="es-ES" sz="11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600"/>
              </a:spcBef>
              <a:spcAft>
                <a:spcPts val="600"/>
              </a:spcAft>
            </a:pPr>
            <a:r>
              <a:rPr lang="es-ES" sz="1100" dirty="0">
                <a:effectLst/>
                <a:latin typeface="Calibri" panose="020F0502020204030204" pitchFamily="34" charset="0"/>
                <a:ea typeface="Times New Roman" panose="02020603050405020304" pitchFamily="18" charset="0"/>
                <a:cs typeface="Calibri" panose="020F0502020204030204" pitchFamily="34" charset="0"/>
              </a:rPr>
              <a:t>27.	Bohr A,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Memarzadeh</a:t>
            </a:r>
            <a:r>
              <a:rPr lang="es-ES" sz="1100" dirty="0">
                <a:effectLst/>
                <a:latin typeface="Calibri" panose="020F0502020204030204" pitchFamily="34" charset="0"/>
                <a:ea typeface="Times New Roman" panose="02020603050405020304" pitchFamily="18" charset="0"/>
                <a:cs typeface="Calibri" panose="020F0502020204030204" pitchFamily="34" charset="0"/>
              </a:rPr>
              <a:t> K. The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rise</a:t>
            </a:r>
            <a:r>
              <a:rPr lang="es-ES" sz="1100" dirty="0">
                <a:effectLst/>
                <a:latin typeface="Calibri" panose="020F0502020204030204" pitchFamily="34" charset="0"/>
                <a:ea typeface="Times New Roman" panose="02020603050405020304" pitchFamily="18" charset="0"/>
                <a:cs typeface="Calibri" panose="020F0502020204030204" pitchFamily="34" charset="0"/>
              </a:rPr>
              <a:t> of artificial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intelligence</a:t>
            </a:r>
            <a:r>
              <a:rPr lang="es-ES" sz="1100" dirty="0">
                <a:effectLst/>
                <a:latin typeface="Calibri" panose="020F0502020204030204" pitchFamily="34" charset="0"/>
                <a:ea typeface="Times New Roman" panose="02020603050405020304" pitchFamily="18" charset="0"/>
                <a:cs typeface="Calibri" panose="020F0502020204030204" pitchFamily="34" charset="0"/>
              </a:rPr>
              <a:t> in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healthcare</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applications</a:t>
            </a:r>
            <a:r>
              <a:rPr lang="es-ES" sz="1100" dirty="0">
                <a:effectLst/>
                <a:latin typeface="Calibri" panose="020F0502020204030204" pitchFamily="34" charset="0"/>
                <a:ea typeface="Times New Roman" panose="02020603050405020304" pitchFamily="18" charset="0"/>
                <a:cs typeface="Calibri" panose="020F0502020204030204" pitchFamily="34" charset="0"/>
              </a:rPr>
              <a:t>. En: Artificial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Intelligence</a:t>
            </a:r>
            <a:r>
              <a:rPr lang="es-ES" sz="1100" dirty="0">
                <a:effectLst/>
                <a:latin typeface="Calibri" panose="020F0502020204030204" pitchFamily="34" charset="0"/>
                <a:ea typeface="Times New Roman" panose="02020603050405020304" pitchFamily="18" charset="0"/>
                <a:cs typeface="Calibri" panose="020F0502020204030204" pitchFamily="34" charset="0"/>
              </a:rPr>
              <a:t> in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Healthcare</a:t>
            </a:r>
            <a:r>
              <a:rPr lang="es-ES" sz="1100" dirty="0">
                <a:effectLst/>
                <a:latin typeface="Calibri" panose="020F0502020204030204" pitchFamily="34" charset="0"/>
                <a:ea typeface="Times New Roman" panose="02020603050405020304" pitchFamily="18" charset="0"/>
                <a:cs typeface="Calibri" panose="020F0502020204030204" pitchFamily="34" charset="0"/>
              </a:rPr>
              <a:t> [Internet]. Elsevier; 2020 [citado 5 de junio de 2024]. p. 25-60. Disponible en: https://linkinghub.elsevier.com/retrieve/pii/B9780128184387000022</a:t>
            </a:r>
            <a:endParaRPr lang="es-ES" sz="11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600"/>
              </a:spcBef>
              <a:spcAft>
                <a:spcPts val="600"/>
              </a:spcAft>
            </a:pPr>
            <a:r>
              <a:rPr lang="es-ES" sz="1100" dirty="0">
                <a:effectLst/>
                <a:latin typeface="Calibri" panose="020F0502020204030204" pitchFamily="34" charset="0"/>
                <a:ea typeface="Times New Roman" panose="02020603050405020304" pitchFamily="18" charset="0"/>
                <a:cs typeface="Calibri" panose="020F0502020204030204" pitchFamily="34" charset="0"/>
              </a:rPr>
              <a:t>28.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Bajwa</a:t>
            </a:r>
            <a:r>
              <a:rPr lang="es-ES" sz="1100" dirty="0">
                <a:effectLst/>
                <a:latin typeface="Calibri" panose="020F0502020204030204" pitchFamily="34" charset="0"/>
                <a:ea typeface="Times New Roman" panose="02020603050405020304" pitchFamily="18" charset="0"/>
                <a:cs typeface="Calibri" panose="020F0502020204030204" pitchFamily="34" charset="0"/>
              </a:rPr>
              <a:t> J, Munir U, Nori A, Williams B. Artificial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intelligence</a:t>
            </a:r>
            <a:r>
              <a:rPr lang="es-ES" sz="1100" dirty="0">
                <a:effectLst/>
                <a:latin typeface="Calibri" panose="020F0502020204030204" pitchFamily="34" charset="0"/>
                <a:ea typeface="Times New Roman" panose="02020603050405020304" pitchFamily="18" charset="0"/>
                <a:cs typeface="Calibri" panose="020F0502020204030204" pitchFamily="34" charset="0"/>
              </a:rPr>
              <a:t> in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healthcare</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transforming</a:t>
            </a:r>
            <a:r>
              <a:rPr lang="es-ES" sz="1100" dirty="0">
                <a:effectLst/>
                <a:latin typeface="Calibri" panose="020F0502020204030204" pitchFamily="34" charset="0"/>
                <a:ea typeface="Times New Roman" panose="02020603050405020304" pitchFamily="18" charset="0"/>
                <a:cs typeface="Calibri" panose="020F0502020204030204" pitchFamily="34" charset="0"/>
              </a:rPr>
              <a:t> the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practice</a:t>
            </a:r>
            <a:r>
              <a:rPr lang="es-ES" sz="1100" dirty="0">
                <a:effectLst/>
                <a:latin typeface="Calibri" panose="020F0502020204030204" pitchFamily="34" charset="0"/>
                <a:ea typeface="Times New Roman" panose="02020603050405020304" pitchFamily="18" charset="0"/>
                <a:cs typeface="Calibri" panose="020F0502020204030204" pitchFamily="34" charset="0"/>
              </a:rPr>
              <a:t> of medicine. Future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Healthc</a:t>
            </a:r>
            <a:r>
              <a:rPr lang="es-ES" sz="1100" dirty="0">
                <a:effectLst/>
                <a:latin typeface="Calibri" panose="020F0502020204030204" pitchFamily="34" charset="0"/>
                <a:ea typeface="Times New Roman" panose="02020603050405020304" pitchFamily="18" charset="0"/>
                <a:cs typeface="Calibri" panose="020F0502020204030204" pitchFamily="34" charset="0"/>
              </a:rPr>
              <a:t> J. julio de 2021;8(2):188-94. </a:t>
            </a:r>
            <a:endParaRPr lang="es-ES" sz="11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600"/>
              </a:spcBef>
              <a:spcAft>
                <a:spcPts val="600"/>
              </a:spcAft>
            </a:pPr>
            <a:r>
              <a:rPr lang="es-ES" sz="1100" dirty="0">
                <a:effectLst/>
                <a:latin typeface="Calibri" panose="020F0502020204030204" pitchFamily="34" charset="0"/>
                <a:ea typeface="Times New Roman" panose="02020603050405020304" pitchFamily="18" charset="0"/>
                <a:cs typeface="Calibri" panose="020F0502020204030204" pitchFamily="34" charset="0"/>
              </a:rPr>
              <a:t>29.	Pros &amp;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cons</a:t>
            </a:r>
            <a:r>
              <a:rPr lang="es-ES" sz="1100" dirty="0">
                <a:effectLst/>
                <a:latin typeface="Calibri" panose="020F0502020204030204" pitchFamily="34" charset="0"/>
                <a:ea typeface="Times New Roman" panose="02020603050405020304" pitchFamily="18" charset="0"/>
                <a:cs typeface="Calibri" panose="020F0502020204030204" pitchFamily="34" charset="0"/>
              </a:rPr>
              <a:t> of artificial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intelligence</a:t>
            </a:r>
            <a:r>
              <a:rPr lang="es-ES" sz="1100" dirty="0">
                <a:effectLst/>
                <a:latin typeface="Calibri" panose="020F0502020204030204" pitchFamily="34" charset="0"/>
                <a:ea typeface="Times New Roman" panose="02020603050405020304" pitchFamily="18" charset="0"/>
                <a:cs typeface="Calibri" panose="020F0502020204030204" pitchFamily="34" charset="0"/>
              </a:rPr>
              <a:t> in medicine [Internet]. 2024 [citado 5 de junio de 2024]. Disponible en: https://drexel.edu/cci/stories/artificial-intelligence-in-medicine-pros-and-cons/</a:t>
            </a:r>
            <a:endParaRPr lang="es-ES" sz="11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600"/>
              </a:spcBef>
              <a:spcAft>
                <a:spcPts val="600"/>
              </a:spcAft>
            </a:pPr>
            <a:r>
              <a:rPr lang="es-ES" sz="1100" dirty="0">
                <a:effectLst/>
                <a:latin typeface="Calibri" panose="020F0502020204030204" pitchFamily="34" charset="0"/>
                <a:ea typeface="Times New Roman" panose="02020603050405020304" pitchFamily="18" charset="0"/>
                <a:cs typeface="Calibri" panose="020F0502020204030204" pitchFamily="34" charset="0"/>
              </a:rPr>
              <a:t>30.	He J, Baxter SL,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Xu</a:t>
            </a:r>
            <a:r>
              <a:rPr lang="es-ES" sz="1100" dirty="0">
                <a:effectLst/>
                <a:latin typeface="Calibri" panose="020F0502020204030204" pitchFamily="34" charset="0"/>
                <a:ea typeface="Times New Roman" panose="02020603050405020304" pitchFamily="18" charset="0"/>
                <a:cs typeface="Calibri" panose="020F0502020204030204" pitchFamily="34" charset="0"/>
              </a:rPr>
              <a:t> J,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Xu</a:t>
            </a:r>
            <a:r>
              <a:rPr lang="es-ES" sz="1100" dirty="0">
                <a:effectLst/>
                <a:latin typeface="Calibri" panose="020F0502020204030204" pitchFamily="34" charset="0"/>
                <a:ea typeface="Times New Roman" panose="02020603050405020304" pitchFamily="18" charset="0"/>
                <a:cs typeface="Calibri" panose="020F0502020204030204" pitchFamily="34" charset="0"/>
              </a:rPr>
              <a:t> J, Zhou X, Zhang K. The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practical</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implementation</a:t>
            </a:r>
            <a:r>
              <a:rPr lang="es-ES" sz="1100" dirty="0">
                <a:effectLst/>
                <a:latin typeface="Calibri" panose="020F0502020204030204" pitchFamily="34" charset="0"/>
                <a:ea typeface="Times New Roman" panose="02020603050405020304" pitchFamily="18" charset="0"/>
                <a:cs typeface="Calibri" panose="020F0502020204030204" pitchFamily="34" charset="0"/>
              </a:rPr>
              <a:t> of artificial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intelligence</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technologies</a:t>
            </a:r>
            <a:r>
              <a:rPr lang="es-ES" sz="1100" dirty="0">
                <a:effectLst/>
                <a:latin typeface="Calibri" panose="020F0502020204030204" pitchFamily="34" charset="0"/>
                <a:ea typeface="Times New Roman" panose="02020603050405020304" pitchFamily="18" charset="0"/>
                <a:cs typeface="Calibri" panose="020F0502020204030204" pitchFamily="34" charset="0"/>
              </a:rPr>
              <a:t> in medicine.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Nat</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Med</a:t>
            </a:r>
            <a:r>
              <a:rPr lang="es-ES" sz="1100" dirty="0">
                <a:effectLst/>
                <a:latin typeface="Calibri" panose="020F0502020204030204" pitchFamily="34" charset="0"/>
                <a:ea typeface="Times New Roman" panose="02020603050405020304" pitchFamily="18" charset="0"/>
                <a:cs typeface="Calibri" panose="020F0502020204030204" pitchFamily="34" charset="0"/>
              </a:rPr>
              <a:t>. enero de 2019;25(1):30-6. </a:t>
            </a:r>
            <a:endParaRPr lang="es-ES" sz="11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600"/>
              </a:spcBef>
              <a:spcAft>
                <a:spcPts val="600"/>
              </a:spcAft>
            </a:pPr>
            <a:r>
              <a:rPr lang="es-ES" sz="1100" dirty="0">
                <a:effectLst/>
                <a:latin typeface="Calibri" panose="020F0502020204030204" pitchFamily="34" charset="0"/>
                <a:ea typeface="Times New Roman" panose="02020603050405020304" pitchFamily="18" charset="0"/>
                <a:cs typeface="Calibri" panose="020F0502020204030204" pitchFamily="34" charset="0"/>
              </a:rPr>
              <a:t>31.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Kiseleva</a:t>
            </a:r>
            <a:r>
              <a:rPr lang="es-ES" sz="1100" dirty="0">
                <a:effectLst/>
                <a:latin typeface="Calibri" panose="020F0502020204030204" pitchFamily="34" charset="0"/>
                <a:ea typeface="Times New Roman" panose="02020603050405020304" pitchFamily="18" charset="0"/>
                <a:cs typeface="Calibri" panose="020F0502020204030204" pitchFamily="34" charset="0"/>
              </a:rPr>
              <a:t> A,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Kotzinos</a:t>
            </a:r>
            <a:r>
              <a:rPr lang="es-ES" sz="1100" dirty="0">
                <a:effectLst/>
                <a:latin typeface="Calibri" panose="020F0502020204030204" pitchFamily="34" charset="0"/>
                <a:ea typeface="Times New Roman" panose="02020603050405020304" pitchFamily="18" charset="0"/>
                <a:cs typeface="Calibri" panose="020F0502020204030204" pitchFamily="34" charset="0"/>
              </a:rPr>
              <a:t> D, De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Hert</a:t>
            </a:r>
            <a:r>
              <a:rPr lang="es-ES" sz="1100" dirty="0">
                <a:effectLst/>
                <a:latin typeface="Calibri" panose="020F0502020204030204" pitchFamily="34" charset="0"/>
                <a:ea typeface="Times New Roman" panose="02020603050405020304" pitchFamily="18" charset="0"/>
                <a:cs typeface="Calibri" panose="020F0502020204030204" pitchFamily="34" charset="0"/>
              </a:rPr>
              <a:t> P.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Transparency</a:t>
            </a:r>
            <a:r>
              <a:rPr lang="es-ES" sz="1100" dirty="0">
                <a:effectLst/>
                <a:latin typeface="Calibri" panose="020F0502020204030204" pitchFamily="34" charset="0"/>
                <a:ea typeface="Times New Roman" panose="02020603050405020304" pitchFamily="18" charset="0"/>
                <a:cs typeface="Calibri" panose="020F0502020204030204" pitchFamily="34" charset="0"/>
              </a:rPr>
              <a:t> of AI in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Healthcare</a:t>
            </a:r>
            <a:r>
              <a:rPr lang="es-ES" sz="1100" dirty="0">
                <a:effectLst/>
                <a:latin typeface="Calibri" panose="020F0502020204030204" pitchFamily="34" charset="0"/>
                <a:ea typeface="Times New Roman" panose="02020603050405020304" pitchFamily="18" charset="0"/>
                <a:cs typeface="Calibri" panose="020F0502020204030204" pitchFamily="34" charset="0"/>
              </a:rPr>
              <a:t> as a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Multilayered</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System</a:t>
            </a:r>
            <a:r>
              <a:rPr lang="es-ES" sz="1100" dirty="0">
                <a:effectLst/>
                <a:latin typeface="Calibri" panose="020F0502020204030204" pitchFamily="34" charset="0"/>
                <a:ea typeface="Times New Roman" panose="02020603050405020304" pitchFamily="18" charset="0"/>
                <a:cs typeface="Calibri" panose="020F0502020204030204" pitchFamily="34" charset="0"/>
              </a:rPr>
              <a:t> of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Accountabilities</a:t>
            </a:r>
            <a:r>
              <a:rPr lang="es-ES" sz="1100" dirty="0">
                <a:effectLst/>
                <a:latin typeface="Calibri" panose="020F0502020204030204" pitchFamily="34" charset="0"/>
                <a:ea typeface="Times New Roman" panose="02020603050405020304" pitchFamily="18" charset="0"/>
                <a:cs typeface="Calibri" panose="020F0502020204030204" pitchFamily="34" charset="0"/>
              </a:rPr>
              <a:t>: Between Legal Requirements and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Technical</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Limitations</a:t>
            </a:r>
            <a:r>
              <a:rPr lang="es-ES" sz="1100" dirty="0">
                <a:effectLst/>
                <a:latin typeface="Calibri" panose="020F0502020204030204" pitchFamily="34" charset="0"/>
                <a:ea typeface="Times New Roman" panose="02020603050405020304" pitchFamily="18" charset="0"/>
                <a:cs typeface="Calibri" panose="020F0502020204030204" pitchFamily="34" charset="0"/>
              </a:rPr>
              <a:t>. Front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Artif</a:t>
            </a:r>
            <a:r>
              <a:rPr lang="es-ES" sz="1100" dirty="0">
                <a:effectLst/>
                <a:latin typeface="Calibri" panose="020F0502020204030204" pitchFamily="34" charset="0"/>
                <a:ea typeface="Times New Roman" panose="02020603050405020304" pitchFamily="18" charset="0"/>
                <a:cs typeface="Calibri" panose="020F0502020204030204" pitchFamily="34" charset="0"/>
              </a:rPr>
              <a:t> </a:t>
            </a:r>
            <a:r>
              <a:rPr lang="es-ES" sz="1100" dirty="0" err="1">
                <a:effectLst/>
                <a:latin typeface="Calibri" panose="020F0502020204030204" pitchFamily="34" charset="0"/>
                <a:ea typeface="Times New Roman" panose="02020603050405020304" pitchFamily="18" charset="0"/>
                <a:cs typeface="Calibri" panose="020F0502020204030204" pitchFamily="34" charset="0"/>
              </a:rPr>
              <a:t>Intell</a:t>
            </a:r>
            <a:r>
              <a:rPr lang="es-ES" sz="1100" dirty="0">
                <a:effectLst/>
                <a:latin typeface="Calibri" panose="020F0502020204030204" pitchFamily="34" charset="0"/>
                <a:ea typeface="Times New Roman" panose="02020603050405020304" pitchFamily="18" charset="0"/>
                <a:cs typeface="Calibri" panose="020F0502020204030204" pitchFamily="34" charset="0"/>
              </a:rPr>
              <a:t>. 30 de mayo de 2022;5:879603. </a:t>
            </a:r>
            <a:endParaRPr lang="es-ES" sz="11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s-ES" sz="1100" dirty="0"/>
          </a:p>
        </p:txBody>
      </p:sp>
    </p:spTree>
    <p:extLst>
      <p:ext uri="{BB962C8B-B14F-4D97-AF65-F5344CB8AC3E}">
        <p14:creationId xmlns:p14="http://schemas.microsoft.com/office/powerpoint/2010/main" val="4105029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
            <a:extLst>
              <a:ext uri="{FF2B5EF4-FFF2-40B4-BE49-F238E27FC236}">
                <a16:creationId xmlns:a16="http://schemas.microsoft.com/office/drawing/2014/main" id="{956D2277-0B77-71CA-B45A-F08B5D44705E}"/>
              </a:ext>
            </a:extLst>
          </p:cNvPr>
          <p:cNvSpPr/>
          <p:nvPr/>
        </p:nvSpPr>
        <p:spPr>
          <a:xfrm>
            <a:off x="0" y="0"/>
            <a:ext cx="14630400" cy="805543"/>
          </a:xfrm>
          <a:prstGeom prst="roundRect">
            <a:avLst>
              <a:gd name="adj" fmla="val 3680"/>
            </a:avLst>
          </a:prstGeom>
          <a:solidFill>
            <a:schemeClr val="accent2">
              <a:lumMod val="20000"/>
              <a:lumOff val="80000"/>
            </a:schemeClr>
          </a:solidFill>
          <a:ln w="7620">
            <a:solidFill>
              <a:srgbClr val="DDD3BA"/>
            </a:solidFill>
            <a:prstDash val="solid"/>
          </a:ln>
        </p:spPr>
        <p:txBody>
          <a:bodyPr/>
          <a:lstStyle/>
          <a:p>
            <a:endParaRPr lang="es-ES"/>
          </a:p>
        </p:txBody>
      </p:sp>
      <p:sp>
        <p:nvSpPr>
          <p:cNvPr id="12" name="Title 1">
            <a:extLst>
              <a:ext uri="{FF2B5EF4-FFF2-40B4-BE49-F238E27FC236}">
                <a16:creationId xmlns:a16="http://schemas.microsoft.com/office/drawing/2014/main" id="{0FE458E7-DC8B-4DC5-F26C-203EC80AC46E}"/>
              </a:ext>
            </a:extLst>
          </p:cNvPr>
          <p:cNvSpPr txBox="1">
            <a:spLocks noChangeArrowheads="1"/>
          </p:cNvSpPr>
          <p:nvPr/>
        </p:nvSpPr>
        <p:spPr bwMode="auto">
          <a:xfrm>
            <a:off x="171410"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1. Introducción</a:t>
            </a:r>
          </a:p>
        </p:txBody>
      </p:sp>
      <p:sp>
        <p:nvSpPr>
          <p:cNvPr id="2" name="Shape 2">
            <a:extLst>
              <a:ext uri="{FF2B5EF4-FFF2-40B4-BE49-F238E27FC236}">
                <a16:creationId xmlns:a16="http://schemas.microsoft.com/office/drawing/2014/main" id="{F8E43918-A96A-9C1E-3859-3EDDBAA3B9E6}"/>
              </a:ext>
            </a:extLst>
          </p:cNvPr>
          <p:cNvSpPr/>
          <p:nvPr/>
        </p:nvSpPr>
        <p:spPr>
          <a:xfrm>
            <a:off x="1274802" y="2818804"/>
            <a:ext cx="5166122" cy="2717006"/>
          </a:xfrm>
          <a:prstGeom prst="roundRect">
            <a:avLst>
              <a:gd name="adj" fmla="val 3680"/>
            </a:avLst>
          </a:prstGeom>
          <a:solidFill>
            <a:srgbClr val="F7EDD4"/>
          </a:solidFill>
          <a:ln w="7620">
            <a:solidFill>
              <a:srgbClr val="DDD3BA"/>
            </a:solidFill>
            <a:prstDash val="solid"/>
          </a:ln>
        </p:spPr>
        <p:txBody>
          <a:bodyPr/>
          <a:lstStyle/>
          <a:p>
            <a:endParaRPr lang="es-ES"/>
          </a:p>
        </p:txBody>
      </p:sp>
      <p:sp>
        <p:nvSpPr>
          <p:cNvPr id="3" name="Text 3">
            <a:extLst>
              <a:ext uri="{FF2B5EF4-FFF2-40B4-BE49-F238E27FC236}">
                <a16:creationId xmlns:a16="http://schemas.microsoft.com/office/drawing/2014/main" id="{142CBBAA-2639-87E2-32BE-42FCB5FAADF2}"/>
              </a:ext>
            </a:extLst>
          </p:cNvPr>
          <p:cNvSpPr/>
          <p:nvPr/>
        </p:nvSpPr>
        <p:spPr>
          <a:xfrm>
            <a:off x="2469117" y="3060074"/>
            <a:ext cx="2777490" cy="347186"/>
          </a:xfrm>
          <a:prstGeom prst="rect">
            <a:avLst/>
          </a:prstGeom>
          <a:noFill/>
          <a:ln/>
        </p:spPr>
        <p:txBody>
          <a:bodyPr wrap="none" rtlCol="0" anchor="t"/>
          <a:lstStyle/>
          <a:p>
            <a:pPr marL="0" indent="0" algn="ctr">
              <a:lnSpc>
                <a:spcPts val="2734"/>
              </a:lnSpc>
              <a:buNone/>
            </a:pPr>
            <a:r>
              <a:rPr lang="en-US" sz="2187" dirty="0">
                <a:latin typeface="Libre Baskerville" pitchFamily="34" charset="0"/>
                <a:ea typeface="Libre Baskerville" pitchFamily="34" charset="-122"/>
                <a:cs typeface="Libre Baskerville" pitchFamily="34" charset="-120"/>
              </a:rPr>
              <a:t>Motivación</a:t>
            </a:r>
            <a:endParaRPr lang="en-US" sz="2187" dirty="0"/>
          </a:p>
        </p:txBody>
      </p:sp>
      <p:sp>
        <p:nvSpPr>
          <p:cNvPr id="4" name="Text 4">
            <a:extLst>
              <a:ext uri="{FF2B5EF4-FFF2-40B4-BE49-F238E27FC236}">
                <a16:creationId xmlns:a16="http://schemas.microsoft.com/office/drawing/2014/main" id="{729C1736-8781-A7BC-A1E1-1967B1D9328F}"/>
              </a:ext>
            </a:extLst>
          </p:cNvPr>
          <p:cNvSpPr/>
          <p:nvPr/>
        </p:nvSpPr>
        <p:spPr>
          <a:xfrm>
            <a:off x="1504592" y="3518157"/>
            <a:ext cx="4706541" cy="1777008"/>
          </a:xfrm>
          <a:prstGeom prst="rect">
            <a:avLst/>
          </a:prstGeom>
          <a:noFill/>
          <a:ln/>
        </p:spPr>
        <p:txBody>
          <a:bodyPr wrap="square" rtlCol="0" anchor="t"/>
          <a:lstStyle/>
          <a:p>
            <a:pPr marL="0" indent="0" algn="ctr">
              <a:lnSpc>
                <a:spcPts val="2799"/>
              </a:lnSpc>
              <a:buNone/>
            </a:pPr>
            <a:r>
              <a:rPr lang="en-US" sz="1750" dirty="0">
                <a:latin typeface="DM Sans" pitchFamily="34" charset="0"/>
                <a:ea typeface="DM Sans" pitchFamily="34" charset="-122"/>
                <a:cs typeface="DM Sans" pitchFamily="34" charset="-120"/>
              </a:rPr>
              <a:t>Los avances recientes en inteligencia artificial han permitido su aplicación en la personalización de la salud, lo que ha generado una gran motivación para este proyecto.</a:t>
            </a:r>
            <a:endParaRPr lang="en-US" sz="1750" dirty="0"/>
          </a:p>
        </p:txBody>
      </p:sp>
      <p:sp>
        <p:nvSpPr>
          <p:cNvPr id="5" name="Shape 5">
            <a:extLst>
              <a:ext uri="{FF2B5EF4-FFF2-40B4-BE49-F238E27FC236}">
                <a16:creationId xmlns:a16="http://schemas.microsoft.com/office/drawing/2014/main" id="{DD661506-18BF-FE9B-FCBC-9D0C65A140F5}"/>
              </a:ext>
            </a:extLst>
          </p:cNvPr>
          <p:cNvSpPr/>
          <p:nvPr/>
        </p:nvSpPr>
        <p:spPr>
          <a:xfrm>
            <a:off x="7635239" y="2818804"/>
            <a:ext cx="5166122" cy="2717006"/>
          </a:xfrm>
          <a:prstGeom prst="roundRect">
            <a:avLst>
              <a:gd name="adj" fmla="val 3680"/>
            </a:avLst>
          </a:prstGeom>
          <a:solidFill>
            <a:srgbClr val="F7EDD4"/>
          </a:solidFill>
          <a:ln w="7620">
            <a:solidFill>
              <a:srgbClr val="DDD3BA"/>
            </a:solidFill>
            <a:prstDash val="solid"/>
          </a:ln>
        </p:spPr>
        <p:txBody>
          <a:bodyPr/>
          <a:lstStyle/>
          <a:p>
            <a:endParaRPr lang="es-ES"/>
          </a:p>
        </p:txBody>
      </p:sp>
      <p:sp>
        <p:nvSpPr>
          <p:cNvPr id="6" name="Text 6">
            <a:extLst>
              <a:ext uri="{FF2B5EF4-FFF2-40B4-BE49-F238E27FC236}">
                <a16:creationId xmlns:a16="http://schemas.microsoft.com/office/drawing/2014/main" id="{BE0797F4-F302-8187-E8AF-FCA33DB5C577}"/>
              </a:ext>
            </a:extLst>
          </p:cNvPr>
          <p:cNvSpPr/>
          <p:nvPr/>
        </p:nvSpPr>
        <p:spPr>
          <a:xfrm>
            <a:off x="8759070" y="3060074"/>
            <a:ext cx="2918460" cy="347186"/>
          </a:xfrm>
          <a:prstGeom prst="rect">
            <a:avLst/>
          </a:prstGeom>
          <a:noFill/>
          <a:ln/>
        </p:spPr>
        <p:txBody>
          <a:bodyPr wrap="none" rtlCol="0" anchor="t"/>
          <a:lstStyle/>
          <a:p>
            <a:pPr marL="0" indent="0" algn="ctr">
              <a:lnSpc>
                <a:spcPts val="2734"/>
              </a:lnSpc>
              <a:buNone/>
            </a:pPr>
            <a:r>
              <a:rPr lang="en-US" sz="2187" dirty="0">
                <a:latin typeface="Libre Baskerville" pitchFamily="34" charset="0"/>
                <a:ea typeface="Libre Baskerville" pitchFamily="34" charset="-122"/>
                <a:cs typeface="Libre Baskerville" pitchFamily="34" charset="-120"/>
              </a:rPr>
              <a:t>Problema a Resolver</a:t>
            </a:r>
            <a:endParaRPr lang="en-US" sz="2187" dirty="0"/>
          </a:p>
        </p:txBody>
      </p:sp>
      <p:sp>
        <p:nvSpPr>
          <p:cNvPr id="7" name="Text 7">
            <a:extLst>
              <a:ext uri="{FF2B5EF4-FFF2-40B4-BE49-F238E27FC236}">
                <a16:creationId xmlns:a16="http://schemas.microsoft.com/office/drawing/2014/main" id="{F739319F-A033-D8B3-5E90-7D9CD050BF62}"/>
              </a:ext>
            </a:extLst>
          </p:cNvPr>
          <p:cNvSpPr/>
          <p:nvPr/>
        </p:nvSpPr>
        <p:spPr>
          <a:xfrm>
            <a:off x="7865030" y="3531082"/>
            <a:ext cx="4706541" cy="1421606"/>
          </a:xfrm>
          <a:prstGeom prst="rect">
            <a:avLst/>
          </a:prstGeom>
          <a:noFill/>
          <a:ln/>
        </p:spPr>
        <p:txBody>
          <a:bodyPr wrap="square" rtlCol="0" anchor="t"/>
          <a:lstStyle/>
          <a:p>
            <a:pPr marL="0" indent="0" algn="ctr">
              <a:lnSpc>
                <a:spcPts val="2799"/>
              </a:lnSpc>
              <a:buNone/>
            </a:pPr>
            <a:r>
              <a:rPr lang="en-US" sz="1750" dirty="0">
                <a:latin typeface="DM Sans" pitchFamily="34" charset="0"/>
                <a:ea typeface="DM Sans" pitchFamily="34" charset="-122"/>
                <a:cs typeface="DM Sans" pitchFamily="34" charset="-120"/>
              </a:rPr>
              <a:t>La falta de recomendaciones personalizadas basadas en datos genómicos y </a:t>
            </a:r>
            <a:r>
              <a:rPr lang="en-US" sz="1750" dirty="0" err="1">
                <a:latin typeface="DM Sans" pitchFamily="34" charset="0"/>
                <a:ea typeface="DM Sans" pitchFamily="34" charset="-122"/>
                <a:cs typeface="DM Sans" pitchFamily="34" charset="-120"/>
              </a:rPr>
              <a:t>biométricos</a:t>
            </a:r>
            <a:r>
              <a:rPr lang="en-US" sz="1750" dirty="0">
                <a:latin typeface="DM Sans" pitchFamily="34" charset="0"/>
                <a:ea typeface="DM Sans" pitchFamily="34" charset="-122"/>
                <a:cs typeface="DM Sans" pitchFamily="34" charset="-120"/>
              </a:rPr>
              <a:t>.</a:t>
            </a:r>
            <a:endParaRPr lang="en-US" sz="17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
            <a:extLst>
              <a:ext uri="{FF2B5EF4-FFF2-40B4-BE49-F238E27FC236}">
                <a16:creationId xmlns:a16="http://schemas.microsoft.com/office/drawing/2014/main" id="{EC2BF9C3-9A4F-F95C-9870-E24722E0C123}"/>
              </a:ext>
            </a:extLst>
          </p:cNvPr>
          <p:cNvSpPr/>
          <p:nvPr/>
        </p:nvSpPr>
        <p:spPr>
          <a:xfrm>
            <a:off x="0" y="0"/>
            <a:ext cx="14630400" cy="805543"/>
          </a:xfrm>
          <a:prstGeom prst="roundRect">
            <a:avLst>
              <a:gd name="adj" fmla="val 3680"/>
            </a:avLst>
          </a:prstGeom>
          <a:solidFill>
            <a:schemeClr val="accent2">
              <a:lumMod val="20000"/>
              <a:lumOff val="80000"/>
            </a:schemeClr>
          </a:solidFill>
          <a:ln w="7620">
            <a:solidFill>
              <a:srgbClr val="DDD3BA"/>
            </a:solidFill>
            <a:prstDash val="solid"/>
          </a:ln>
        </p:spPr>
        <p:txBody>
          <a:bodyPr/>
          <a:lstStyle/>
          <a:p>
            <a:endParaRPr lang="es-ES"/>
          </a:p>
        </p:txBody>
      </p:sp>
      <p:sp>
        <p:nvSpPr>
          <p:cNvPr id="2" name="Title 1">
            <a:extLst>
              <a:ext uri="{FF2B5EF4-FFF2-40B4-BE49-F238E27FC236}">
                <a16:creationId xmlns:a16="http://schemas.microsoft.com/office/drawing/2014/main" id="{F94E29DA-702E-4CCE-2B38-CB62D6BF1958}"/>
              </a:ext>
            </a:extLst>
          </p:cNvPr>
          <p:cNvSpPr txBox="1">
            <a:spLocks noChangeArrowheads="1"/>
          </p:cNvSpPr>
          <p:nvPr/>
        </p:nvSpPr>
        <p:spPr bwMode="auto">
          <a:xfrm>
            <a:off x="3385457" y="3712028"/>
            <a:ext cx="7859486" cy="8055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4000" b="1" dirty="0">
                <a:solidFill>
                  <a:srgbClr val="5C4E3D"/>
                </a:solidFill>
                <a:latin typeface="Libre Baskerville" pitchFamily="34" charset="0"/>
              </a:rPr>
              <a:t>Gracias por vuestra atención</a:t>
            </a:r>
          </a:p>
        </p:txBody>
      </p:sp>
      <p:sp>
        <p:nvSpPr>
          <p:cNvPr id="7" name="Shape 2">
            <a:extLst>
              <a:ext uri="{FF2B5EF4-FFF2-40B4-BE49-F238E27FC236}">
                <a16:creationId xmlns:a16="http://schemas.microsoft.com/office/drawing/2014/main" id="{81D27262-DD4F-8633-FA7E-C09BFF720219}"/>
              </a:ext>
            </a:extLst>
          </p:cNvPr>
          <p:cNvSpPr/>
          <p:nvPr/>
        </p:nvSpPr>
        <p:spPr>
          <a:xfrm>
            <a:off x="0" y="7424057"/>
            <a:ext cx="14630400" cy="805543"/>
          </a:xfrm>
          <a:prstGeom prst="roundRect">
            <a:avLst>
              <a:gd name="adj" fmla="val 3680"/>
            </a:avLst>
          </a:prstGeom>
          <a:solidFill>
            <a:schemeClr val="accent2">
              <a:lumMod val="20000"/>
              <a:lumOff val="80000"/>
            </a:schemeClr>
          </a:solidFill>
          <a:ln w="7620">
            <a:solidFill>
              <a:srgbClr val="DDD3BA"/>
            </a:solidFill>
            <a:prstDash val="solid"/>
          </a:ln>
        </p:spPr>
        <p:txBody>
          <a:bodyPr/>
          <a:lstStyle/>
          <a:p>
            <a:endParaRPr lang="es-ES"/>
          </a:p>
        </p:txBody>
      </p:sp>
    </p:spTree>
    <p:extLst>
      <p:ext uri="{BB962C8B-B14F-4D97-AF65-F5344CB8AC3E}">
        <p14:creationId xmlns:p14="http://schemas.microsoft.com/office/powerpoint/2010/main" val="1138553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
            <a:extLst>
              <a:ext uri="{FF2B5EF4-FFF2-40B4-BE49-F238E27FC236}">
                <a16:creationId xmlns:a16="http://schemas.microsoft.com/office/drawing/2014/main" id="{5712B4DC-A654-992E-47F4-EF9C94682FBB}"/>
              </a:ext>
            </a:extLst>
          </p:cNvPr>
          <p:cNvSpPr/>
          <p:nvPr/>
        </p:nvSpPr>
        <p:spPr>
          <a:xfrm>
            <a:off x="0" y="0"/>
            <a:ext cx="14630400" cy="805543"/>
          </a:xfrm>
          <a:prstGeom prst="roundRect">
            <a:avLst>
              <a:gd name="adj" fmla="val 3680"/>
            </a:avLst>
          </a:prstGeom>
          <a:solidFill>
            <a:schemeClr val="accent2">
              <a:lumMod val="20000"/>
              <a:lumOff val="80000"/>
            </a:schemeClr>
          </a:solidFill>
          <a:ln w="7620">
            <a:solidFill>
              <a:srgbClr val="DDD3BA"/>
            </a:solidFill>
            <a:prstDash val="solid"/>
          </a:ln>
        </p:spPr>
        <p:txBody>
          <a:bodyPr/>
          <a:lstStyle/>
          <a:p>
            <a:endParaRPr lang="es-ES"/>
          </a:p>
        </p:txBody>
      </p:sp>
      <p:sp>
        <p:nvSpPr>
          <p:cNvPr id="12" name="Title 1">
            <a:extLst>
              <a:ext uri="{FF2B5EF4-FFF2-40B4-BE49-F238E27FC236}">
                <a16:creationId xmlns:a16="http://schemas.microsoft.com/office/drawing/2014/main" id="{0FE458E7-DC8B-4DC5-F26C-203EC80AC46E}"/>
              </a:ext>
            </a:extLst>
          </p:cNvPr>
          <p:cNvSpPr txBox="1">
            <a:spLocks noChangeArrowheads="1"/>
          </p:cNvSpPr>
          <p:nvPr/>
        </p:nvSpPr>
        <p:spPr bwMode="auto">
          <a:xfrm>
            <a:off x="171410"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1. Introducción</a:t>
            </a:r>
          </a:p>
        </p:txBody>
      </p:sp>
      <p:sp>
        <p:nvSpPr>
          <p:cNvPr id="14" name="Shape 2">
            <a:extLst>
              <a:ext uri="{FF2B5EF4-FFF2-40B4-BE49-F238E27FC236}">
                <a16:creationId xmlns:a16="http://schemas.microsoft.com/office/drawing/2014/main" id="{4C49F0EB-FA92-CEB5-D79E-1EE2CD55DFC3}"/>
              </a:ext>
            </a:extLst>
          </p:cNvPr>
          <p:cNvSpPr/>
          <p:nvPr/>
        </p:nvSpPr>
        <p:spPr>
          <a:xfrm>
            <a:off x="243365" y="2214205"/>
            <a:ext cx="499943" cy="499943"/>
          </a:xfrm>
          <a:prstGeom prst="roundRect">
            <a:avLst>
              <a:gd name="adj" fmla="val 20000"/>
            </a:avLst>
          </a:prstGeom>
          <a:solidFill>
            <a:srgbClr val="F7EDD4"/>
          </a:solidFill>
          <a:ln w="7620">
            <a:solidFill>
              <a:srgbClr val="DDD3BA"/>
            </a:solidFill>
            <a:prstDash val="solid"/>
          </a:ln>
        </p:spPr>
        <p:txBody>
          <a:bodyPr/>
          <a:lstStyle/>
          <a:p>
            <a:endParaRPr lang="es-ES"/>
          </a:p>
        </p:txBody>
      </p:sp>
      <p:sp>
        <p:nvSpPr>
          <p:cNvPr id="15" name="Text 3">
            <a:extLst>
              <a:ext uri="{FF2B5EF4-FFF2-40B4-BE49-F238E27FC236}">
                <a16:creationId xmlns:a16="http://schemas.microsoft.com/office/drawing/2014/main" id="{57D17403-893E-1895-E6CD-DD638D4A2E9F}"/>
              </a:ext>
            </a:extLst>
          </p:cNvPr>
          <p:cNvSpPr/>
          <p:nvPr/>
        </p:nvSpPr>
        <p:spPr>
          <a:xfrm>
            <a:off x="418983" y="2255877"/>
            <a:ext cx="148709" cy="416481"/>
          </a:xfrm>
          <a:prstGeom prst="rect">
            <a:avLst/>
          </a:prstGeom>
          <a:noFill/>
          <a:ln/>
        </p:spPr>
        <p:txBody>
          <a:bodyPr wrap="none" rtlCol="0" anchor="t"/>
          <a:lstStyle/>
          <a:p>
            <a:pPr marL="0" indent="0" algn="ctr">
              <a:lnSpc>
                <a:spcPts val="3281"/>
              </a:lnSpc>
              <a:buNone/>
            </a:pPr>
            <a:r>
              <a:rPr lang="en-US" sz="2624" dirty="0">
                <a:latin typeface="Libre Baskerville" pitchFamily="34" charset="0"/>
                <a:ea typeface="Libre Baskerville" pitchFamily="34" charset="-122"/>
                <a:cs typeface="Libre Baskerville" pitchFamily="34" charset="-120"/>
              </a:rPr>
              <a:t>1</a:t>
            </a:r>
            <a:endParaRPr lang="en-US" sz="2624" dirty="0"/>
          </a:p>
        </p:txBody>
      </p:sp>
      <p:sp>
        <p:nvSpPr>
          <p:cNvPr id="16" name="Text 4">
            <a:extLst>
              <a:ext uri="{FF2B5EF4-FFF2-40B4-BE49-F238E27FC236}">
                <a16:creationId xmlns:a16="http://schemas.microsoft.com/office/drawing/2014/main" id="{F68260EE-D584-BE0E-7A5B-6BCFDD79B7F5}"/>
              </a:ext>
            </a:extLst>
          </p:cNvPr>
          <p:cNvSpPr/>
          <p:nvPr/>
        </p:nvSpPr>
        <p:spPr>
          <a:xfrm>
            <a:off x="965478" y="2290524"/>
            <a:ext cx="6597371" cy="694373"/>
          </a:xfrm>
          <a:prstGeom prst="rect">
            <a:avLst/>
          </a:prstGeom>
          <a:noFill/>
          <a:ln/>
        </p:spPr>
        <p:txBody>
          <a:bodyPr wrap="square" rtlCol="0" anchor="t"/>
          <a:lstStyle/>
          <a:p>
            <a:pPr marL="0" indent="0">
              <a:lnSpc>
                <a:spcPts val="2734"/>
              </a:lnSpc>
              <a:buNone/>
            </a:pPr>
            <a:r>
              <a:rPr lang="en-US" sz="2187" dirty="0" err="1">
                <a:latin typeface="Libre Baskerville" pitchFamily="34" charset="0"/>
                <a:ea typeface="Libre Baskerville" pitchFamily="34" charset="-122"/>
                <a:cs typeface="Libre Baskerville" pitchFamily="34" charset="-120"/>
              </a:rPr>
              <a:t>Diseño</a:t>
            </a:r>
            <a:r>
              <a:rPr lang="en-US" sz="2187" dirty="0">
                <a:latin typeface="Libre Baskerville" pitchFamily="34" charset="0"/>
                <a:ea typeface="Libre Baskerville" pitchFamily="34" charset="-122"/>
                <a:cs typeface="Libre Baskerville" pitchFamily="34" charset="-120"/>
              </a:rPr>
              <a:t> e </a:t>
            </a:r>
            <a:r>
              <a:rPr lang="en-US" sz="2187" dirty="0" err="1">
                <a:latin typeface="Libre Baskerville" pitchFamily="34" charset="0"/>
                <a:ea typeface="Libre Baskerville" pitchFamily="34" charset="-122"/>
                <a:cs typeface="Libre Baskerville" pitchFamily="34" charset="-120"/>
              </a:rPr>
              <a:t>implementación</a:t>
            </a:r>
            <a:r>
              <a:rPr lang="en-US" sz="2187" dirty="0">
                <a:latin typeface="Libre Baskerville" pitchFamily="34" charset="0"/>
                <a:ea typeface="Libre Baskerville" pitchFamily="34" charset="-122"/>
                <a:cs typeface="Libre Baskerville" pitchFamily="34" charset="-120"/>
              </a:rPr>
              <a:t> de la </a:t>
            </a:r>
            <a:r>
              <a:rPr lang="en-US" sz="2187" dirty="0" err="1">
                <a:latin typeface="Libre Baskerville" pitchFamily="34" charset="0"/>
                <a:ea typeface="Libre Baskerville" pitchFamily="34" charset="-122"/>
                <a:cs typeface="Libre Baskerville" pitchFamily="34" charset="-120"/>
              </a:rPr>
              <a:t>arquitectura</a:t>
            </a:r>
            <a:endParaRPr lang="en-US" sz="2187" dirty="0"/>
          </a:p>
        </p:txBody>
      </p:sp>
      <p:sp>
        <p:nvSpPr>
          <p:cNvPr id="22" name="Shape 10">
            <a:extLst>
              <a:ext uri="{FF2B5EF4-FFF2-40B4-BE49-F238E27FC236}">
                <a16:creationId xmlns:a16="http://schemas.microsoft.com/office/drawing/2014/main" id="{9070EEBC-9ABC-1917-B6CA-18CFAFFECC2B}"/>
              </a:ext>
            </a:extLst>
          </p:cNvPr>
          <p:cNvSpPr/>
          <p:nvPr/>
        </p:nvSpPr>
        <p:spPr>
          <a:xfrm>
            <a:off x="243365" y="3024907"/>
            <a:ext cx="499943" cy="499943"/>
          </a:xfrm>
          <a:prstGeom prst="roundRect">
            <a:avLst>
              <a:gd name="adj" fmla="val 20000"/>
            </a:avLst>
          </a:prstGeom>
          <a:solidFill>
            <a:srgbClr val="F7EDD4"/>
          </a:solidFill>
          <a:ln w="7620">
            <a:solidFill>
              <a:srgbClr val="DDD3BA"/>
            </a:solidFill>
            <a:prstDash val="solid"/>
          </a:ln>
        </p:spPr>
        <p:txBody>
          <a:bodyPr/>
          <a:lstStyle/>
          <a:p>
            <a:endParaRPr lang="es-ES"/>
          </a:p>
        </p:txBody>
      </p:sp>
      <p:sp>
        <p:nvSpPr>
          <p:cNvPr id="23" name="Text 11">
            <a:extLst>
              <a:ext uri="{FF2B5EF4-FFF2-40B4-BE49-F238E27FC236}">
                <a16:creationId xmlns:a16="http://schemas.microsoft.com/office/drawing/2014/main" id="{5087A5A4-1590-2C1D-4AF0-2E7B2924AB4E}"/>
              </a:ext>
            </a:extLst>
          </p:cNvPr>
          <p:cNvSpPr/>
          <p:nvPr/>
        </p:nvSpPr>
        <p:spPr>
          <a:xfrm>
            <a:off x="390646" y="3066579"/>
            <a:ext cx="205383" cy="416481"/>
          </a:xfrm>
          <a:prstGeom prst="rect">
            <a:avLst/>
          </a:prstGeom>
          <a:noFill/>
          <a:ln/>
        </p:spPr>
        <p:txBody>
          <a:bodyPr wrap="none" rtlCol="0" anchor="t"/>
          <a:lstStyle/>
          <a:p>
            <a:pPr marL="0" indent="0" algn="ctr">
              <a:lnSpc>
                <a:spcPts val="3281"/>
              </a:lnSpc>
              <a:buNone/>
            </a:pPr>
            <a:r>
              <a:rPr lang="en-US" sz="2624" dirty="0">
                <a:latin typeface="Libre Baskerville" pitchFamily="34" charset="0"/>
                <a:ea typeface="Libre Baskerville" pitchFamily="34" charset="-122"/>
                <a:cs typeface="Libre Baskerville" pitchFamily="34" charset="-120"/>
              </a:rPr>
              <a:t>2</a:t>
            </a:r>
            <a:endParaRPr lang="en-US" sz="2624" dirty="0"/>
          </a:p>
        </p:txBody>
      </p:sp>
      <p:sp>
        <p:nvSpPr>
          <p:cNvPr id="24" name="Text 12">
            <a:extLst>
              <a:ext uri="{FF2B5EF4-FFF2-40B4-BE49-F238E27FC236}">
                <a16:creationId xmlns:a16="http://schemas.microsoft.com/office/drawing/2014/main" id="{67CA4E16-E301-14A7-B22F-A88BD3188478}"/>
              </a:ext>
            </a:extLst>
          </p:cNvPr>
          <p:cNvSpPr/>
          <p:nvPr/>
        </p:nvSpPr>
        <p:spPr>
          <a:xfrm>
            <a:off x="965479" y="3101226"/>
            <a:ext cx="3495437" cy="347186"/>
          </a:xfrm>
          <a:prstGeom prst="rect">
            <a:avLst/>
          </a:prstGeom>
          <a:noFill/>
          <a:ln/>
        </p:spPr>
        <p:txBody>
          <a:bodyPr wrap="none" rtlCol="0" anchor="t"/>
          <a:lstStyle/>
          <a:p>
            <a:pPr marL="0" indent="0">
              <a:lnSpc>
                <a:spcPts val="2734"/>
              </a:lnSpc>
              <a:buNone/>
            </a:pPr>
            <a:r>
              <a:rPr lang="en-US" sz="2187" dirty="0" err="1">
                <a:latin typeface="Libre Baskerville" pitchFamily="34" charset="0"/>
                <a:ea typeface="Libre Baskerville" pitchFamily="34" charset="-122"/>
                <a:cs typeface="Libre Baskerville" pitchFamily="34" charset="-120"/>
              </a:rPr>
              <a:t>Búsqueda</a:t>
            </a:r>
            <a:r>
              <a:rPr lang="en-US" sz="2187" dirty="0">
                <a:latin typeface="Libre Baskerville" pitchFamily="34" charset="0"/>
                <a:ea typeface="Libre Baskerville" pitchFamily="34" charset="-122"/>
                <a:cs typeface="Libre Baskerville" pitchFamily="34" charset="-120"/>
              </a:rPr>
              <a:t> de </a:t>
            </a:r>
            <a:r>
              <a:rPr lang="en-US" sz="2187" dirty="0" err="1">
                <a:latin typeface="Libre Baskerville" pitchFamily="34" charset="0"/>
                <a:ea typeface="Libre Baskerville" pitchFamily="34" charset="-122"/>
                <a:cs typeface="Libre Baskerville" pitchFamily="34" charset="-120"/>
              </a:rPr>
              <a:t>información</a:t>
            </a:r>
            <a:endParaRPr lang="en-US" sz="2187" dirty="0"/>
          </a:p>
        </p:txBody>
      </p:sp>
      <p:sp>
        <p:nvSpPr>
          <p:cNvPr id="26" name="Shape 2">
            <a:extLst>
              <a:ext uri="{FF2B5EF4-FFF2-40B4-BE49-F238E27FC236}">
                <a16:creationId xmlns:a16="http://schemas.microsoft.com/office/drawing/2014/main" id="{3EB89418-1F8B-D82B-47D3-93C72ADAB9B1}"/>
              </a:ext>
            </a:extLst>
          </p:cNvPr>
          <p:cNvSpPr/>
          <p:nvPr/>
        </p:nvSpPr>
        <p:spPr>
          <a:xfrm>
            <a:off x="243365" y="3759290"/>
            <a:ext cx="499943" cy="499943"/>
          </a:xfrm>
          <a:prstGeom prst="roundRect">
            <a:avLst>
              <a:gd name="adj" fmla="val 20000"/>
            </a:avLst>
          </a:prstGeom>
          <a:solidFill>
            <a:srgbClr val="F7EDD4"/>
          </a:solidFill>
          <a:ln w="7620">
            <a:solidFill>
              <a:srgbClr val="DDD3BA"/>
            </a:solidFill>
            <a:prstDash val="solid"/>
          </a:ln>
        </p:spPr>
        <p:txBody>
          <a:bodyPr/>
          <a:lstStyle/>
          <a:p>
            <a:endParaRPr lang="es-ES"/>
          </a:p>
        </p:txBody>
      </p:sp>
      <p:sp>
        <p:nvSpPr>
          <p:cNvPr id="27" name="Text 3">
            <a:extLst>
              <a:ext uri="{FF2B5EF4-FFF2-40B4-BE49-F238E27FC236}">
                <a16:creationId xmlns:a16="http://schemas.microsoft.com/office/drawing/2014/main" id="{CCB9F406-1B4A-55ED-9C51-CCECC6AEC4C9}"/>
              </a:ext>
            </a:extLst>
          </p:cNvPr>
          <p:cNvSpPr/>
          <p:nvPr/>
        </p:nvSpPr>
        <p:spPr>
          <a:xfrm>
            <a:off x="418983" y="3800962"/>
            <a:ext cx="148709" cy="416481"/>
          </a:xfrm>
          <a:prstGeom prst="rect">
            <a:avLst/>
          </a:prstGeom>
          <a:noFill/>
          <a:ln/>
        </p:spPr>
        <p:txBody>
          <a:bodyPr wrap="none" rtlCol="0" anchor="t"/>
          <a:lstStyle/>
          <a:p>
            <a:pPr marL="0" indent="0" algn="ctr">
              <a:lnSpc>
                <a:spcPts val="3281"/>
              </a:lnSpc>
              <a:buNone/>
            </a:pPr>
            <a:r>
              <a:rPr lang="en-US" sz="2624" dirty="0">
                <a:latin typeface="Libre Baskerville" pitchFamily="34" charset="0"/>
              </a:rPr>
              <a:t>3</a:t>
            </a:r>
            <a:endParaRPr lang="en-US" sz="2624" dirty="0"/>
          </a:p>
        </p:txBody>
      </p:sp>
      <p:sp>
        <p:nvSpPr>
          <p:cNvPr id="28" name="Text 4">
            <a:extLst>
              <a:ext uri="{FF2B5EF4-FFF2-40B4-BE49-F238E27FC236}">
                <a16:creationId xmlns:a16="http://schemas.microsoft.com/office/drawing/2014/main" id="{4155D69A-A87F-7EEF-688D-E4DD21639D38}"/>
              </a:ext>
            </a:extLst>
          </p:cNvPr>
          <p:cNvSpPr/>
          <p:nvPr/>
        </p:nvSpPr>
        <p:spPr>
          <a:xfrm>
            <a:off x="965479" y="3835609"/>
            <a:ext cx="5413550" cy="694373"/>
          </a:xfrm>
          <a:prstGeom prst="rect">
            <a:avLst/>
          </a:prstGeom>
          <a:noFill/>
          <a:ln/>
        </p:spPr>
        <p:txBody>
          <a:bodyPr wrap="square" rtlCol="0" anchor="t"/>
          <a:lstStyle/>
          <a:p>
            <a:pPr marL="0" indent="0">
              <a:lnSpc>
                <a:spcPts val="2734"/>
              </a:lnSpc>
              <a:buNone/>
            </a:pPr>
            <a:r>
              <a:rPr lang="en-US" sz="2187" dirty="0" err="1">
                <a:latin typeface="Libre Baskerville" pitchFamily="34" charset="0"/>
                <a:ea typeface="Libre Baskerville" pitchFamily="34" charset="-122"/>
                <a:cs typeface="Libre Baskerville" pitchFamily="34" charset="-120"/>
              </a:rPr>
              <a:t>Aplicar</a:t>
            </a:r>
            <a:r>
              <a:rPr lang="en-US" sz="2187" dirty="0">
                <a:latin typeface="Libre Baskerville" pitchFamily="34" charset="0"/>
                <a:ea typeface="Libre Baskerville" pitchFamily="34" charset="-122"/>
                <a:cs typeface="Libre Baskerville" pitchFamily="34" charset="-120"/>
              </a:rPr>
              <a:t> </a:t>
            </a:r>
            <a:r>
              <a:rPr lang="en-US" sz="2187" dirty="0" err="1">
                <a:latin typeface="Libre Baskerville" pitchFamily="34" charset="0"/>
                <a:ea typeface="Libre Baskerville" pitchFamily="34" charset="-122"/>
                <a:cs typeface="Libre Baskerville" pitchFamily="34" charset="-120"/>
              </a:rPr>
              <a:t>algoritmos</a:t>
            </a:r>
            <a:r>
              <a:rPr lang="en-US" sz="2187" dirty="0">
                <a:latin typeface="Libre Baskerville" pitchFamily="34" charset="0"/>
                <a:ea typeface="Libre Baskerville" pitchFamily="34" charset="-122"/>
                <a:cs typeface="Libre Baskerville" pitchFamily="34" charset="-120"/>
              </a:rPr>
              <a:t> al chatbot</a:t>
            </a:r>
            <a:endParaRPr lang="en-US" sz="2187" dirty="0"/>
          </a:p>
        </p:txBody>
      </p:sp>
      <p:sp>
        <p:nvSpPr>
          <p:cNvPr id="29" name="Shape 10">
            <a:extLst>
              <a:ext uri="{FF2B5EF4-FFF2-40B4-BE49-F238E27FC236}">
                <a16:creationId xmlns:a16="http://schemas.microsoft.com/office/drawing/2014/main" id="{92FFAEDA-7E0A-CE2F-EBFA-EF64F4B54EB7}"/>
              </a:ext>
            </a:extLst>
          </p:cNvPr>
          <p:cNvSpPr/>
          <p:nvPr/>
        </p:nvSpPr>
        <p:spPr>
          <a:xfrm>
            <a:off x="243365" y="4569992"/>
            <a:ext cx="499943" cy="499943"/>
          </a:xfrm>
          <a:prstGeom prst="roundRect">
            <a:avLst>
              <a:gd name="adj" fmla="val 20000"/>
            </a:avLst>
          </a:prstGeom>
          <a:solidFill>
            <a:srgbClr val="F7EDD4"/>
          </a:solidFill>
          <a:ln w="7620">
            <a:solidFill>
              <a:srgbClr val="DDD3BA"/>
            </a:solidFill>
            <a:prstDash val="solid"/>
          </a:ln>
        </p:spPr>
        <p:txBody>
          <a:bodyPr/>
          <a:lstStyle/>
          <a:p>
            <a:endParaRPr lang="es-ES"/>
          </a:p>
        </p:txBody>
      </p:sp>
      <p:sp>
        <p:nvSpPr>
          <p:cNvPr id="30" name="Text 11">
            <a:extLst>
              <a:ext uri="{FF2B5EF4-FFF2-40B4-BE49-F238E27FC236}">
                <a16:creationId xmlns:a16="http://schemas.microsoft.com/office/drawing/2014/main" id="{42D7E25F-E845-FCFC-18CE-A4DA7CFB2AF9}"/>
              </a:ext>
            </a:extLst>
          </p:cNvPr>
          <p:cNvSpPr/>
          <p:nvPr/>
        </p:nvSpPr>
        <p:spPr>
          <a:xfrm>
            <a:off x="390646" y="4611664"/>
            <a:ext cx="205383" cy="416481"/>
          </a:xfrm>
          <a:prstGeom prst="rect">
            <a:avLst/>
          </a:prstGeom>
          <a:noFill/>
          <a:ln/>
        </p:spPr>
        <p:txBody>
          <a:bodyPr wrap="none" rtlCol="0" anchor="t"/>
          <a:lstStyle/>
          <a:p>
            <a:pPr marL="0" indent="0" algn="ctr">
              <a:lnSpc>
                <a:spcPts val="3281"/>
              </a:lnSpc>
              <a:buNone/>
            </a:pPr>
            <a:r>
              <a:rPr lang="en-US" sz="2624" dirty="0">
                <a:latin typeface="Libre Baskerville" pitchFamily="34" charset="0"/>
              </a:rPr>
              <a:t>4</a:t>
            </a:r>
            <a:endParaRPr lang="en-US" sz="2624" dirty="0"/>
          </a:p>
        </p:txBody>
      </p:sp>
      <p:sp>
        <p:nvSpPr>
          <p:cNvPr id="31" name="Text 12">
            <a:extLst>
              <a:ext uri="{FF2B5EF4-FFF2-40B4-BE49-F238E27FC236}">
                <a16:creationId xmlns:a16="http://schemas.microsoft.com/office/drawing/2014/main" id="{1EDCB4E7-3479-84E0-20FB-47E8D261A350}"/>
              </a:ext>
            </a:extLst>
          </p:cNvPr>
          <p:cNvSpPr/>
          <p:nvPr/>
        </p:nvSpPr>
        <p:spPr>
          <a:xfrm>
            <a:off x="965479" y="4646311"/>
            <a:ext cx="3495437" cy="347186"/>
          </a:xfrm>
          <a:prstGeom prst="rect">
            <a:avLst/>
          </a:prstGeom>
          <a:noFill/>
          <a:ln/>
        </p:spPr>
        <p:txBody>
          <a:bodyPr wrap="none" rtlCol="0" anchor="t"/>
          <a:lstStyle/>
          <a:p>
            <a:pPr marL="0" indent="0">
              <a:lnSpc>
                <a:spcPts val="2734"/>
              </a:lnSpc>
              <a:buNone/>
            </a:pPr>
            <a:r>
              <a:rPr lang="en-US" sz="2187" dirty="0" err="1">
                <a:latin typeface="Libre Baskerville" pitchFamily="34" charset="0"/>
                <a:ea typeface="Libre Baskerville" pitchFamily="34" charset="-122"/>
                <a:cs typeface="Libre Baskerville" pitchFamily="34" charset="-120"/>
              </a:rPr>
              <a:t>Evaluar</a:t>
            </a:r>
            <a:r>
              <a:rPr lang="en-US" sz="2187" dirty="0">
                <a:latin typeface="Libre Baskerville" pitchFamily="34" charset="0"/>
                <a:ea typeface="Libre Baskerville" pitchFamily="34" charset="-122"/>
                <a:cs typeface="Libre Baskerville" pitchFamily="34" charset="-120"/>
              </a:rPr>
              <a:t> </a:t>
            </a:r>
            <a:r>
              <a:rPr lang="en-US" sz="2187" dirty="0" err="1">
                <a:latin typeface="Libre Baskerville" pitchFamily="34" charset="0"/>
                <a:ea typeface="Libre Baskerville" pitchFamily="34" charset="-122"/>
                <a:cs typeface="Libre Baskerville" pitchFamily="34" charset="-120"/>
              </a:rPr>
              <a:t>el</a:t>
            </a:r>
            <a:r>
              <a:rPr lang="en-US" sz="2187" dirty="0">
                <a:latin typeface="Libre Baskerville" pitchFamily="34" charset="0"/>
                <a:ea typeface="Libre Baskerville" pitchFamily="34" charset="-122"/>
                <a:cs typeface="Libre Baskerville" pitchFamily="34" charset="-120"/>
              </a:rPr>
              <a:t> </a:t>
            </a:r>
            <a:r>
              <a:rPr lang="en-US" sz="2187" dirty="0" err="1">
                <a:latin typeface="Libre Baskerville" pitchFamily="34" charset="0"/>
                <a:ea typeface="Libre Baskerville" pitchFamily="34" charset="-122"/>
                <a:cs typeface="Libre Baskerville" pitchFamily="34" charset="-120"/>
              </a:rPr>
              <a:t>desempeño</a:t>
            </a:r>
            <a:endParaRPr lang="en-US" sz="2187" dirty="0"/>
          </a:p>
        </p:txBody>
      </p:sp>
      <p:sp>
        <p:nvSpPr>
          <p:cNvPr id="32" name="Shape 10">
            <a:extLst>
              <a:ext uri="{FF2B5EF4-FFF2-40B4-BE49-F238E27FC236}">
                <a16:creationId xmlns:a16="http://schemas.microsoft.com/office/drawing/2014/main" id="{EC509456-7C06-9559-A3B9-897045F1273F}"/>
              </a:ext>
            </a:extLst>
          </p:cNvPr>
          <p:cNvSpPr/>
          <p:nvPr/>
        </p:nvSpPr>
        <p:spPr>
          <a:xfrm>
            <a:off x="243365" y="5304375"/>
            <a:ext cx="499943" cy="499943"/>
          </a:xfrm>
          <a:prstGeom prst="roundRect">
            <a:avLst>
              <a:gd name="adj" fmla="val 20000"/>
            </a:avLst>
          </a:prstGeom>
          <a:solidFill>
            <a:srgbClr val="F7EDD4"/>
          </a:solidFill>
          <a:ln w="7620">
            <a:solidFill>
              <a:srgbClr val="DDD3BA"/>
            </a:solidFill>
            <a:prstDash val="solid"/>
          </a:ln>
        </p:spPr>
        <p:txBody>
          <a:bodyPr/>
          <a:lstStyle/>
          <a:p>
            <a:endParaRPr lang="es-ES"/>
          </a:p>
        </p:txBody>
      </p:sp>
      <p:sp>
        <p:nvSpPr>
          <p:cNvPr id="33" name="Text 11">
            <a:extLst>
              <a:ext uri="{FF2B5EF4-FFF2-40B4-BE49-F238E27FC236}">
                <a16:creationId xmlns:a16="http://schemas.microsoft.com/office/drawing/2014/main" id="{8F0E7E22-1A2A-1201-E877-6AA981F65AD5}"/>
              </a:ext>
            </a:extLst>
          </p:cNvPr>
          <p:cNvSpPr/>
          <p:nvPr/>
        </p:nvSpPr>
        <p:spPr>
          <a:xfrm>
            <a:off x="390646" y="5346047"/>
            <a:ext cx="205383" cy="416481"/>
          </a:xfrm>
          <a:prstGeom prst="rect">
            <a:avLst/>
          </a:prstGeom>
          <a:noFill/>
          <a:ln/>
        </p:spPr>
        <p:txBody>
          <a:bodyPr wrap="none" rtlCol="0" anchor="t"/>
          <a:lstStyle/>
          <a:p>
            <a:pPr marL="0" indent="0" algn="ctr">
              <a:lnSpc>
                <a:spcPts val="3281"/>
              </a:lnSpc>
              <a:buNone/>
            </a:pPr>
            <a:r>
              <a:rPr lang="en-US" sz="2624" dirty="0">
                <a:latin typeface="Libre Baskerville" pitchFamily="34" charset="0"/>
              </a:rPr>
              <a:t>5</a:t>
            </a:r>
            <a:endParaRPr lang="en-US" sz="2624" dirty="0"/>
          </a:p>
        </p:txBody>
      </p:sp>
      <p:sp>
        <p:nvSpPr>
          <p:cNvPr id="34" name="Text 12">
            <a:extLst>
              <a:ext uri="{FF2B5EF4-FFF2-40B4-BE49-F238E27FC236}">
                <a16:creationId xmlns:a16="http://schemas.microsoft.com/office/drawing/2014/main" id="{1DD4BC07-6D88-4970-648A-2E13329959EC}"/>
              </a:ext>
            </a:extLst>
          </p:cNvPr>
          <p:cNvSpPr/>
          <p:nvPr/>
        </p:nvSpPr>
        <p:spPr>
          <a:xfrm>
            <a:off x="965479" y="5380694"/>
            <a:ext cx="3495437" cy="347186"/>
          </a:xfrm>
          <a:prstGeom prst="rect">
            <a:avLst/>
          </a:prstGeom>
          <a:noFill/>
          <a:ln/>
        </p:spPr>
        <p:txBody>
          <a:bodyPr wrap="none" rtlCol="0" anchor="t"/>
          <a:lstStyle/>
          <a:p>
            <a:pPr marL="0" indent="0">
              <a:lnSpc>
                <a:spcPts val="2734"/>
              </a:lnSpc>
              <a:buNone/>
            </a:pPr>
            <a:r>
              <a:rPr lang="en-US" sz="2187" dirty="0" err="1">
                <a:latin typeface="Libre Baskerville" pitchFamily="34" charset="0"/>
                <a:ea typeface="Libre Baskerville" pitchFamily="34" charset="-122"/>
                <a:cs typeface="Libre Baskerville" pitchFamily="34" charset="-120"/>
              </a:rPr>
              <a:t>Analizar</a:t>
            </a:r>
            <a:r>
              <a:rPr lang="en-US" sz="2187" dirty="0">
                <a:latin typeface="Libre Baskerville" pitchFamily="34" charset="0"/>
                <a:ea typeface="Libre Baskerville" pitchFamily="34" charset="-122"/>
                <a:cs typeface="Libre Baskerville" pitchFamily="34" charset="-120"/>
              </a:rPr>
              <a:t> </a:t>
            </a:r>
            <a:r>
              <a:rPr lang="en-US" sz="2187" dirty="0" err="1">
                <a:latin typeface="Libre Baskerville" pitchFamily="34" charset="0"/>
                <a:ea typeface="Libre Baskerville" pitchFamily="34" charset="-122"/>
                <a:cs typeface="Libre Baskerville" pitchFamily="34" charset="-120"/>
              </a:rPr>
              <a:t>los</a:t>
            </a:r>
            <a:r>
              <a:rPr lang="en-US" sz="2187" dirty="0">
                <a:latin typeface="Libre Baskerville" pitchFamily="34" charset="0"/>
                <a:ea typeface="Libre Baskerville" pitchFamily="34" charset="-122"/>
                <a:cs typeface="Libre Baskerville" pitchFamily="34" charset="-120"/>
              </a:rPr>
              <a:t> </a:t>
            </a:r>
            <a:r>
              <a:rPr lang="en-US" sz="2187" dirty="0" err="1">
                <a:latin typeface="Libre Baskerville" pitchFamily="34" charset="0"/>
                <a:ea typeface="Libre Baskerville" pitchFamily="34" charset="-122"/>
                <a:cs typeface="Libre Baskerville" pitchFamily="34" charset="-120"/>
              </a:rPr>
              <a:t>resultados</a:t>
            </a:r>
            <a:endParaRPr lang="en-US" sz="2187" dirty="0"/>
          </a:p>
        </p:txBody>
      </p:sp>
      <p:pic>
        <p:nvPicPr>
          <p:cNvPr id="38" name="Imagen 37" descr="Un reloj de manecillas redondo&#10;&#10;Descripción generada automáticamente con confianza media">
            <a:extLst>
              <a:ext uri="{FF2B5EF4-FFF2-40B4-BE49-F238E27FC236}">
                <a16:creationId xmlns:a16="http://schemas.microsoft.com/office/drawing/2014/main" id="{E70D930D-8B02-8BE6-F344-2015C6C855DE}"/>
              </a:ext>
            </a:extLst>
          </p:cNvPr>
          <p:cNvPicPr>
            <a:picLocks noChangeAspect="1"/>
          </p:cNvPicPr>
          <p:nvPr/>
        </p:nvPicPr>
        <p:blipFill>
          <a:blip r:embed="rId3"/>
          <a:stretch>
            <a:fillRect/>
          </a:stretch>
        </p:blipFill>
        <p:spPr>
          <a:xfrm>
            <a:off x="8987271" y="1532702"/>
            <a:ext cx="4953000" cy="4953000"/>
          </a:xfrm>
          <a:prstGeom prst="rect">
            <a:avLst/>
          </a:prstGeom>
          <a:ln>
            <a:solidFill>
              <a:schemeClr val="tx1"/>
            </a:solidFill>
          </a:ln>
        </p:spPr>
      </p:pic>
    </p:spTree>
    <p:extLst>
      <p:ext uri="{BB962C8B-B14F-4D97-AF65-F5344CB8AC3E}">
        <p14:creationId xmlns:p14="http://schemas.microsoft.com/office/powerpoint/2010/main" val="821605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2">
            <a:extLst>
              <a:ext uri="{FF2B5EF4-FFF2-40B4-BE49-F238E27FC236}">
                <a16:creationId xmlns:a16="http://schemas.microsoft.com/office/drawing/2014/main" id="{E34E72B1-33DF-4D09-BFF0-FA497B0C35F6}"/>
              </a:ext>
            </a:extLst>
          </p:cNvPr>
          <p:cNvSpPr/>
          <p:nvPr/>
        </p:nvSpPr>
        <p:spPr>
          <a:xfrm>
            <a:off x="0" y="0"/>
            <a:ext cx="14630400" cy="805543"/>
          </a:xfrm>
          <a:prstGeom prst="roundRect">
            <a:avLst>
              <a:gd name="adj" fmla="val 3680"/>
            </a:avLst>
          </a:prstGeom>
          <a:solidFill>
            <a:schemeClr val="accent2">
              <a:lumMod val="20000"/>
              <a:lumOff val="80000"/>
            </a:schemeClr>
          </a:solidFill>
          <a:ln w="7620">
            <a:solidFill>
              <a:srgbClr val="DDD3BA"/>
            </a:solidFill>
            <a:prstDash val="solid"/>
          </a:ln>
        </p:spPr>
        <p:txBody>
          <a:bodyPr/>
          <a:lstStyle/>
          <a:p>
            <a:endParaRPr lang="es-ES"/>
          </a:p>
        </p:txBody>
      </p:sp>
      <p:sp>
        <p:nvSpPr>
          <p:cNvPr id="12" name="Title 1">
            <a:extLst>
              <a:ext uri="{FF2B5EF4-FFF2-40B4-BE49-F238E27FC236}">
                <a16:creationId xmlns:a16="http://schemas.microsoft.com/office/drawing/2014/main" id="{0FE458E7-DC8B-4DC5-F26C-203EC80AC46E}"/>
              </a:ext>
            </a:extLst>
          </p:cNvPr>
          <p:cNvSpPr txBox="1">
            <a:spLocks noChangeArrowheads="1"/>
          </p:cNvSpPr>
          <p:nvPr/>
        </p:nvSpPr>
        <p:spPr bwMode="auto">
          <a:xfrm>
            <a:off x="171410"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2. Marco teórico</a:t>
            </a:r>
          </a:p>
        </p:txBody>
      </p:sp>
      <p:pic>
        <p:nvPicPr>
          <p:cNvPr id="2" name="Object 3" descr="preencoded.png">
            <a:extLst>
              <a:ext uri="{FF2B5EF4-FFF2-40B4-BE49-F238E27FC236}">
                <a16:creationId xmlns:a16="http://schemas.microsoft.com/office/drawing/2014/main" id="{26F35F25-896C-D902-88FA-450D4B1337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4428" y="2725616"/>
            <a:ext cx="432934" cy="556629"/>
          </a:xfrm>
          <a:prstGeom prst="rect">
            <a:avLst/>
          </a:prstGeom>
        </p:spPr>
      </p:pic>
      <p:sp>
        <p:nvSpPr>
          <p:cNvPr id="3" name="Object 4">
            <a:extLst>
              <a:ext uri="{FF2B5EF4-FFF2-40B4-BE49-F238E27FC236}">
                <a16:creationId xmlns:a16="http://schemas.microsoft.com/office/drawing/2014/main" id="{5E44BE89-F04E-F245-4CCB-BE7C96BD099C}"/>
              </a:ext>
            </a:extLst>
          </p:cNvPr>
          <p:cNvSpPr/>
          <p:nvPr/>
        </p:nvSpPr>
        <p:spPr>
          <a:xfrm>
            <a:off x="1672068" y="2766437"/>
            <a:ext cx="4931214" cy="561577"/>
          </a:xfrm>
          <a:prstGeom prst="rect">
            <a:avLst/>
          </a:prstGeom>
          <a:noFill/>
        </p:spPr>
        <p:txBody>
          <a:bodyPr wrap="square" lIns="0" tIns="0" rIns="0" bIns="0" rtlCol="0" anchor="t"/>
          <a:lstStyle/>
          <a:p>
            <a:pPr algn="l">
              <a:lnSpc>
                <a:spcPts val="1702"/>
              </a:lnSpc>
              <a:buNone/>
            </a:pPr>
            <a:r>
              <a:rPr lang="es-ES" sz="1400" b="1" kern="0" spc="126" dirty="0">
                <a:latin typeface="Libre Baskerville" panose="02000000000000000000" pitchFamily="2" charset="0"/>
                <a:ea typeface="Roboto" pitchFamily="34" charset="-122"/>
                <a:cs typeface="Roboto" pitchFamily="34" charset="-120"/>
              </a:rPr>
              <a:t>Comprender y generar textos de apariencia humana</a:t>
            </a:r>
            <a:endParaRPr lang="en-US" sz="2000" dirty="0">
              <a:latin typeface="Libre Baskerville" panose="02000000000000000000" pitchFamily="2" charset="0"/>
            </a:endParaRPr>
          </a:p>
        </p:txBody>
      </p:sp>
      <p:pic>
        <p:nvPicPr>
          <p:cNvPr id="5" name="Object 6" descr="preencoded.png">
            <a:extLst>
              <a:ext uri="{FF2B5EF4-FFF2-40B4-BE49-F238E27FC236}">
                <a16:creationId xmlns:a16="http://schemas.microsoft.com/office/drawing/2014/main" id="{7D10B1C7-6D1A-4B81-8385-68D0B4C910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6396" y="4741907"/>
            <a:ext cx="568998" cy="568998"/>
          </a:xfrm>
          <a:prstGeom prst="rect">
            <a:avLst/>
          </a:prstGeom>
        </p:spPr>
      </p:pic>
      <p:sp>
        <p:nvSpPr>
          <p:cNvPr id="6" name="Object 7">
            <a:extLst>
              <a:ext uri="{FF2B5EF4-FFF2-40B4-BE49-F238E27FC236}">
                <a16:creationId xmlns:a16="http://schemas.microsoft.com/office/drawing/2014/main" id="{4CCA6206-A498-EDF8-1BA9-2A62F1B464CB}"/>
              </a:ext>
            </a:extLst>
          </p:cNvPr>
          <p:cNvSpPr/>
          <p:nvPr/>
        </p:nvSpPr>
        <p:spPr>
          <a:xfrm>
            <a:off x="1626041" y="4828947"/>
            <a:ext cx="4931214" cy="561577"/>
          </a:xfrm>
          <a:prstGeom prst="rect">
            <a:avLst/>
          </a:prstGeom>
          <a:noFill/>
        </p:spPr>
        <p:txBody>
          <a:bodyPr wrap="square" lIns="0" tIns="0" rIns="0" bIns="0" rtlCol="0" anchor="t"/>
          <a:lstStyle/>
          <a:p>
            <a:pPr algn="l">
              <a:lnSpc>
                <a:spcPts val="1702"/>
              </a:lnSpc>
              <a:buNone/>
            </a:pPr>
            <a:r>
              <a:rPr lang="es-ES" sz="1400" b="1" kern="0" spc="126" dirty="0">
                <a:latin typeface="Libre Baskerville" panose="02000000000000000000" pitchFamily="2" charset="0"/>
                <a:ea typeface="Roboto" pitchFamily="34" charset="-122"/>
                <a:cs typeface="Roboto" pitchFamily="34" charset="-120"/>
              </a:rPr>
              <a:t>Extraer información de las historias clínicas electrónicas y los datos de los pacientes</a:t>
            </a:r>
            <a:endParaRPr lang="en-US" sz="2000" dirty="0">
              <a:latin typeface="Libre Baskerville" panose="02000000000000000000" pitchFamily="2" charset="0"/>
            </a:endParaRPr>
          </a:p>
        </p:txBody>
      </p:sp>
      <p:pic>
        <p:nvPicPr>
          <p:cNvPr id="8" name="Object 9" descr="preencoded.png">
            <a:extLst>
              <a:ext uri="{FF2B5EF4-FFF2-40B4-BE49-F238E27FC236}">
                <a16:creationId xmlns:a16="http://schemas.microsoft.com/office/drawing/2014/main" id="{C1E843F0-23D3-6FCA-4397-B9FE00E152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17989" y="2768051"/>
            <a:ext cx="494781" cy="519520"/>
          </a:xfrm>
          <a:prstGeom prst="rect">
            <a:avLst/>
          </a:prstGeom>
        </p:spPr>
      </p:pic>
      <p:sp>
        <p:nvSpPr>
          <p:cNvPr id="9" name="Object 10">
            <a:extLst>
              <a:ext uri="{FF2B5EF4-FFF2-40B4-BE49-F238E27FC236}">
                <a16:creationId xmlns:a16="http://schemas.microsoft.com/office/drawing/2014/main" id="{DCFA656E-3E35-7E3F-3EDF-96E23545743C}"/>
              </a:ext>
            </a:extLst>
          </p:cNvPr>
          <p:cNvSpPr/>
          <p:nvPr/>
        </p:nvSpPr>
        <p:spPr>
          <a:xfrm>
            <a:off x="7881272" y="2804537"/>
            <a:ext cx="4931214" cy="561577"/>
          </a:xfrm>
          <a:prstGeom prst="rect">
            <a:avLst/>
          </a:prstGeom>
          <a:noFill/>
        </p:spPr>
        <p:txBody>
          <a:bodyPr wrap="square" lIns="0" tIns="0" rIns="0" bIns="0" rtlCol="0" anchor="t"/>
          <a:lstStyle/>
          <a:p>
            <a:pPr algn="l">
              <a:lnSpc>
                <a:spcPts val="1702"/>
              </a:lnSpc>
              <a:buNone/>
            </a:pPr>
            <a:r>
              <a:rPr lang="es-ES" sz="1400" b="1" kern="0" spc="126" dirty="0">
                <a:latin typeface="Libre Baskerville" panose="02000000000000000000" pitchFamily="2" charset="0"/>
                <a:ea typeface="Roboto" pitchFamily="34" charset="-122"/>
                <a:cs typeface="Roboto" pitchFamily="34" charset="-120"/>
              </a:rPr>
              <a:t>Evaluación comparativa del rendimiento de los LLM en tareas médicas</a:t>
            </a:r>
            <a:endParaRPr lang="en-US" sz="2000" dirty="0">
              <a:latin typeface="Libre Baskerville" panose="02000000000000000000" pitchFamily="2" charset="0"/>
            </a:endParaRPr>
          </a:p>
        </p:txBody>
      </p:sp>
      <p:pic>
        <p:nvPicPr>
          <p:cNvPr id="11" name="Object 12" descr="preencoded.png">
            <a:extLst>
              <a:ext uri="{FF2B5EF4-FFF2-40B4-BE49-F238E27FC236}">
                <a16:creationId xmlns:a16="http://schemas.microsoft.com/office/drawing/2014/main" id="{3B7C8BA8-647C-9D4A-929C-949055A0F0E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43772" y="4673498"/>
            <a:ext cx="568998" cy="568998"/>
          </a:xfrm>
          <a:prstGeom prst="rect">
            <a:avLst/>
          </a:prstGeom>
        </p:spPr>
      </p:pic>
      <p:sp>
        <p:nvSpPr>
          <p:cNvPr id="17" name="Object 13">
            <a:extLst>
              <a:ext uri="{FF2B5EF4-FFF2-40B4-BE49-F238E27FC236}">
                <a16:creationId xmlns:a16="http://schemas.microsoft.com/office/drawing/2014/main" id="{20E5EDC9-6322-D79C-5366-FE06AD57972F}"/>
              </a:ext>
            </a:extLst>
          </p:cNvPr>
          <p:cNvSpPr/>
          <p:nvPr/>
        </p:nvSpPr>
        <p:spPr>
          <a:xfrm>
            <a:off x="7881272" y="4851807"/>
            <a:ext cx="5052368" cy="212379"/>
          </a:xfrm>
          <a:prstGeom prst="rect">
            <a:avLst/>
          </a:prstGeom>
          <a:noFill/>
        </p:spPr>
        <p:txBody>
          <a:bodyPr wrap="square" lIns="0" tIns="0" rIns="0" bIns="0" rtlCol="0" anchor="t"/>
          <a:lstStyle/>
          <a:p>
            <a:pPr algn="l">
              <a:lnSpc>
                <a:spcPts val="1702"/>
              </a:lnSpc>
              <a:buNone/>
            </a:pPr>
            <a:r>
              <a:rPr lang="es-ES" sz="1400" b="1" kern="0" spc="126" dirty="0">
                <a:latin typeface="Libre Baskerville" panose="02000000000000000000" pitchFamily="2" charset="0"/>
                <a:ea typeface="Roboto" pitchFamily="34" charset="-122"/>
                <a:cs typeface="Roboto" pitchFamily="34" charset="-120"/>
              </a:rPr>
              <a:t>LLM especializado en medicina: Med-PaLM 2</a:t>
            </a:r>
            <a:endParaRPr lang="en-US" sz="2000" dirty="0">
              <a:latin typeface="Libre Baskerville" panose="02000000000000000000" pitchFamily="2" charset="0"/>
            </a:endParaRPr>
          </a:p>
        </p:txBody>
      </p:sp>
    </p:spTree>
    <p:extLst>
      <p:ext uri="{BB962C8B-B14F-4D97-AF65-F5344CB8AC3E}">
        <p14:creationId xmlns:p14="http://schemas.microsoft.com/office/powerpoint/2010/main" val="3834460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
            <a:extLst>
              <a:ext uri="{FF2B5EF4-FFF2-40B4-BE49-F238E27FC236}">
                <a16:creationId xmlns:a16="http://schemas.microsoft.com/office/drawing/2014/main" id="{3213F17E-CD62-A404-AE13-80836CF15CF3}"/>
              </a:ext>
            </a:extLst>
          </p:cNvPr>
          <p:cNvSpPr/>
          <p:nvPr/>
        </p:nvSpPr>
        <p:spPr>
          <a:xfrm>
            <a:off x="0" y="0"/>
            <a:ext cx="14630400" cy="805543"/>
          </a:xfrm>
          <a:prstGeom prst="roundRect">
            <a:avLst>
              <a:gd name="adj" fmla="val 3680"/>
            </a:avLst>
          </a:prstGeom>
          <a:solidFill>
            <a:schemeClr val="accent2">
              <a:lumMod val="20000"/>
              <a:lumOff val="80000"/>
            </a:schemeClr>
          </a:solidFill>
          <a:ln w="7620">
            <a:solidFill>
              <a:srgbClr val="DDD3BA"/>
            </a:solidFill>
            <a:prstDash val="solid"/>
          </a:ln>
        </p:spPr>
        <p:txBody>
          <a:bodyPr/>
          <a:lstStyle/>
          <a:p>
            <a:endParaRPr lang="es-ES"/>
          </a:p>
        </p:txBody>
      </p:sp>
      <p:sp>
        <p:nvSpPr>
          <p:cNvPr id="12" name="Title 1">
            <a:extLst>
              <a:ext uri="{FF2B5EF4-FFF2-40B4-BE49-F238E27FC236}">
                <a16:creationId xmlns:a16="http://schemas.microsoft.com/office/drawing/2014/main" id="{0FE458E7-DC8B-4DC5-F26C-203EC80AC46E}"/>
              </a:ext>
            </a:extLst>
          </p:cNvPr>
          <p:cNvSpPr txBox="1">
            <a:spLocks noChangeArrowheads="1"/>
          </p:cNvSpPr>
          <p:nvPr/>
        </p:nvSpPr>
        <p:spPr bwMode="auto">
          <a:xfrm>
            <a:off x="171410"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2. Marco teórico</a:t>
            </a:r>
          </a:p>
        </p:txBody>
      </p:sp>
      <p:sp>
        <p:nvSpPr>
          <p:cNvPr id="14" name="Object 3">
            <a:extLst>
              <a:ext uri="{FF2B5EF4-FFF2-40B4-BE49-F238E27FC236}">
                <a16:creationId xmlns:a16="http://schemas.microsoft.com/office/drawing/2014/main" id="{571DF21E-FE0D-E27E-6D3E-749F40106DA7}"/>
              </a:ext>
            </a:extLst>
          </p:cNvPr>
          <p:cNvSpPr/>
          <p:nvPr/>
        </p:nvSpPr>
        <p:spPr>
          <a:xfrm>
            <a:off x="1107502" y="1855006"/>
            <a:ext cx="3618595" cy="2304474"/>
          </a:xfrm>
          <a:prstGeom prst="rect">
            <a:avLst/>
          </a:prstGeom>
          <a:solidFill>
            <a:srgbClr val="F7EDD4">
              <a:alpha val="30000"/>
            </a:srgbClr>
          </a:solidFill>
          <a:ln>
            <a:solidFill>
              <a:schemeClr val="tx1"/>
            </a:solidFill>
          </a:ln>
        </p:spPr>
        <p:txBody>
          <a:bodyPr/>
          <a:lstStyle/>
          <a:p>
            <a:pPr algn="ctr"/>
            <a:endParaRPr lang="es-ES">
              <a:latin typeface="Libre Baskerville" panose="02000000000000000000" pitchFamily="2" charset="0"/>
            </a:endParaRPr>
          </a:p>
        </p:txBody>
      </p:sp>
      <p:sp>
        <p:nvSpPr>
          <p:cNvPr id="15" name="Object 4">
            <a:extLst>
              <a:ext uri="{FF2B5EF4-FFF2-40B4-BE49-F238E27FC236}">
                <a16:creationId xmlns:a16="http://schemas.microsoft.com/office/drawing/2014/main" id="{826CD018-027A-231F-0F18-8907E6EB3D17}"/>
              </a:ext>
            </a:extLst>
          </p:cNvPr>
          <p:cNvSpPr/>
          <p:nvPr/>
        </p:nvSpPr>
        <p:spPr>
          <a:xfrm>
            <a:off x="1188443" y="2789920"/>
            <a:ext cx="3456711" cy="214259"/>
          </a:xfrm>
          <a:prstGeom prst="rect">
            <a:avLst/>
          </a:prstGeom>
          <a:noFill/>
        </p:spPr>
        <p:txBody>
          <a:bodyPr wrap="square" lIns="0" tIns="0" rIns="0" bIns="0" rtlCol="0" anchor="t"/>
          <a:lstStyle/>
          <a:p>
            <a:pPr algn="ctr">
              <a:lnSpc>
                <a:spcPts val="1688"/>
              </a:lnSpc>
              <a:buNone/>
            </a:pPr>
            <a:r>
              <a:rPr lang="en-US" sz="1250" b="1" kern="0" spc="125" dirty="0" err="1">
                <a:latin typeface="Libre Baskerville" panose="02000000000000000000" pitchFamily="2" charset="0"/>
                <a:ea typeface="Roboto" pitchFamily="34" charset="-122"/>
                <a:cs typeface="Roboto" pitchFamily="34" charset="-120"/>
              </a:rPr>
              <a:t>Precisión</a:t>
            </a:r>
            <a:r>
              <a:rPr lang="en-US" sz="1250" b="1" kern="0" spc="125" dirty="0">
                <a:latin typeface="Libre Baskerville" panose="02000000000000000000" pitchFamily="2" charset="0"/>
                <a:ea typeface="Roboto" pitchFamily="34" charset="-122"/>
                <a:cs typeface="Roboto" pitchFamily="34" charset="-120"/>
              </a:rPr>
              <a:t> de la </a:t>
            </a:r>
            <a:r>
              <a:rPr lang="en-US" sz="1250" b="1" kern="0" spc="125" dirty="0" err="1">
                <a:latin typeface="Libre Baskerville" panose="02000000000000000000" pitchFamily="2" charset="0"/>
                <a:ea typeface="Roboto" pitchFamily="34" charset="-122"/>
                <a:cs typeface="Roboto" pitchFamily="34" charset="-120"/>
              </a:rPr>
              <a:t>información</a:t>
            </a:r>
            <a:endParaRPr lang="en-US" dirty="0">
              <a:latin typeface="Libre Baskerville" panose="02000000000000000000" pitchFamily="2" charset="0"/>
            </a:endParaRPr>
          </a:p>
        </p:txBody>
      </p:sp>
      <p:sp>
        <p:nvSpPr>
          <p:cNvPr id="19" name="Object 6">
            <a:extLst>
              <a:ext uri="{FF2B5EF4-FFF2-40B4-BE49-F238E27FC236}">
                <a16:creationId xmlns:a16="http://schemas.microsoft.com/office/drawing/2014/main" id="{5A21B822-A1E9-E460-9FFD-F0B4AC274575}"/>
              </a:ext>
            </a:extLst>
          </p:cNvPr>
          <p:cNvSpPr/>
          <p:nvPr/>
        </p:nvSpPr>
        <p:spPr>
          <a:xfrm>
            <a:off x="5194135" y="1855006"/>
            <a:ext cx="3618595" cy="2304474"/>
          </a:xfrm>
          <a:prstGeom prst="rect">
            <a:avLst/>
          </a:prstGeom>
          <a:solidFill>
            <a:srgbClr val="F7EDD4">
              <a:alpha val="30000"/>
            </a:srgbClr>
          </a:solidFill>
          <a:ln>
            <a:solidFill>
              <a:schemeClr val="tx1"/>
            </a:solidFill>
          </a:ln>
        </p:spPr>
        <p:txBody>
          <a:bodyPr/>
          <a:lstStyle/>
          <a:p>
            <a:pPr algn="ctr"/>
            <a:endParaRPr lang="es-ES">
              <a:latin typeface="Libre Baskerville" panose="02000000000000000000" pitchFamily="2" charset="0"/>
            </a:endParaRPr>
          </a:p>
        </p:txBody>
      </p:sp>
      <p:sp>
        <p:nvSpPr>
          <p:cNvPr id="20" name="Object 7">
            <a:extLst>
              <a:ext uri="{FF2B5EF4-FFF2-40B4-BE49-F238E27FC236}">
                <a16:creationId xmlns:a16="http://schemas.microsoft.com/office/drawing/2014/main" id="{1EB5031B-8D72-5243-0ACD-49EE9F4CD3AC}"/>
              </a:ext>
            </a:extLst>
          </p:cNvPr>
          <p:cNvSpPr/>
          <p:nvPr/>
        </p:nvSpPr>
        <p:spPr>
          <a:xfrm>
            <a:off x="5275077" y="2789920"/>
            <a:ext cx="3456711" cy="214259"/>
          </a:xfrm>
          <a:prstGeom prst="rect">
            <a:avLst/>
          </a:prstGeom>
          <a:noFill/>
        </p:spPr>
        <p:txBody>
          <a:bodyPr wrap="square" lIns="0" tIns="0" rIns="0" bIns="0" rtlCol="0" anchor="t"/>
          <a:lstStyle/>
          <a:p>
            <a:pPr algn="ctr">
              <a:lnSpc>
                <a:spcPts val="1688"/>
              </a:lnSpc>
              <a:buNone/>
            </a:pPr>
            <a:r>
              <a:rPr lang="en-US" sz="1250" b="1" kern="0" spc="125" dirty="0" err="1">
                <a:latin typeface="Libre Baskerville" panose="02000000000000000000" pitchFamily="2" charset="0"/>
                <a:ea typeface="Roboto" pitchFamily="34" charset="-122"/>
                <a:cs typeface="Roboto" pitchFamily="34" charset="-120"/>
              </a:rPr>
              <a:t>Lenguaje</a:t>
            </a:r>
            <a:r>
              <a:rPr lang="en-US" sz="1250" b="1" kern="0" spc="125" dirty="0">
                <a:latin typeface="Libre Baskerville" panose="02000000000000000000" pitchFamily="2" charset="0"/>
                <a:ea typeface="Roboto" pitchFamily="34" charset="-122"/>
                <a:cs typeface="Roboto" pitchFamily="34" charset="-120"/>
              </a:rPr>
              <a:t> </a:t>
            </a:r>
            <a:r>
              <a:rPr lang="en-US" sz="1250" b="1" kern="0" spc="125" dirty="0" err="1">
                <a:latin typeface="Libre Baskerville" panose="02000000000000000000" pitchFamily="2" charset="0"/>
                <a:ea typeface="Roboto" pitchFamily="34" charset="-122"/>
                <a:cs typeface="Roboto" pitchFamily="34" charset="-120"/>
              </a:rPr>
              <a:t>médico</a:t>
            </a:r>
            <a:r>
              <a:rPr lang="en-US" sz="1250" b="1" kern="0" spc="125" dirty="0">
                <a:latin typeface="Libre Baskerville" panose="02000000000000000000" pitchFamily="2" charset="0"/>
                <a:ea typeface="Roboto" pitchFamily="34" charset="-122"/>
                <a:cs typeface="Roboto" pitchFamily="34" charset="-120"/>
              </a:rPr>
              <a:t> </a:t>
            </a:r>
            <a:r>
              <a:rPr lang="en-US" sz="1250" b="1" kern="0" spc="125" dirty="0" err="1">
                <a:latin typeface="Libre Baskerville" panose="02000000000000000000" pitchFamily="2" charset="0"/>
                <a:ea typeface="Roboto" pitchFamily="34" charset="-122"/>
                <a:cs typeface="Roboto" pitchFamily="34" charset="-120"/>
              </a:rPr>
              <a:t>complejo</a:t>
            </a:r>
            <a:endParaRPr lang="en-US" dirty="0">
              <a:latin typeface="Libre Baskerville" panose="02000000000000000000" pitchFamily="2" charset="0"/>
            </a:endParaRPr>
          </a:p>
        </p:txBody>
      </p:sp>
      <p:sp>
        <p:nvSpPr>
          <p:cNvPr id="22" name="Object 9">
            <a:extLst>
              <a:ext uri="{FF2B5EF4-FFF2-40B4-BE49-F238E27FC236}">
                <a16:creationId xmlns:a16="http://schemas.microsoft.com/office/drawing/2014/main" id="{2A2BECB4-0B45-1914-82AD-8CE17C566F77}"/>
              </a:ext>
            </a:extLst>
          </p:cNvPr>
          <p:cNvSpPr/>
          <p:nvPr/>
        </p:nvSpPr>
        <p:spPr>
          <a:xfrm>
            <a:off x="9280769" y="1855006"/>
            <a:ext cx="3618595" cy="2304474"/>
          </a:xfrm>
          <a:prstGeom prst="rect">
            <a:avLst/>
          </a:prstGeom>
          <a:solidFill>
            <a:srgbClr val="F7EDD4">
              <a:alpha val="30000"/>
            </a:srgbClr>
          </a:solidFill>
          <a:ln>
            <a:solidFill>
              <a:schemeClr val="tx1"/>
            </a:solidFill>
          </a:ln>
        </p:spPr>
        <p:txBody>
          <a:bodyPr/>
          <a:lstStyle/>
          <a:p>
            <a:pPr algn="ctr"/>
            <a:endParaRPr lang="es-ES">
              <a:latin typeface="Libre Baskerville" panose="02000000000000000000" pitchFamily="2" charset="0"/>
            </a:endParaRPr>
          </a:p>
        </p:txBody>
      </p:sp>
      <p:sp>
        <p:nvSpPr>
          <p:cNvPr id="23" name="Object 10">
            <a:extLst>
              <a:ext uri="{FF2B5EF4-FFF2-40B4-BE49-F238E27FC236}">
                <a16:creationId xmlns:a16="http://schemas.microsoft.com/office/drawing/2014/main" id="{03CFBA26-33CE-11FC-3A3F-2EE7DBE2DF4D}"/>
              </a:ext>
            </a:extLst>
          </p:cNvPr>
          <p:cNvSpPr/>
          <p:nvPr/>
        </p:nvSpPr>
        <p:spPr>
          <a:xfrm>
            <a:off x="9380761" y="2796585"/>
            <a:ext cx="3456711" cy="428518"/>
          </a:xfrm>
          <a:prstGeom prst="rect">
            <a:avLst/>
          </a:prstGeom>
          <a:noFill/>
        </p:spPr>
        <p:txBody>
          <a:bodyPr wrap="square" lIns="0" tIns="0" rIns="0" bIns="0" rtlCol="0" anchor="t"/>
          <a:lstStyle/>
          <a:p>
            <a:pPr algn="ctr">
              <a:lnSpc>
                <a:spcPts val="1688"/>
              </a:lnSpc>
              <a:buNone/>
            </a:pPr>
            <a:r>
              <a:rPr lang="en-US" sz="1250" b="1" kern="0" spc="125" dirty="0" err="1">
                <a:latin typeface="Libre Baskerville" panose="02000000000000000000" pitchFamily="2" charset="0"/>
                <a:ea typeface="Roboto" pitchFamily="34" charset="-122"/>
                <a:cs typeface="Roboto" pitchFamily="34" charset="-120"/>
              </a:rPr>
              <a:t>Colaboración</a:t>
            </a:r>
            <a:r>
              <a:rPr lang="en-US" sz="1250" b="1" kern="0" spc="125" dirty="0">
                <a:latin typeface="Libre Baskerville" panose="02000000000000000000" pitchFamily="2" charset="0"/>
                <a:ea typeface="Roboto" pitchFamily="34" charset="-122"/>
                <a:cs typeface="Roboto" pitchFamily="34" charset="-120"/>
              </a:rPr>
              <a:t> con </a:t>
            </a:r>
            <a:r>
              <a:rPr lang="en-US" sz="1250" b="1" kern="0" spc="125" dirty="0" err="1">
                <a:latin typeface="Libre Baskerville" panose="02000000000000000000" pitchFamily="2" charset="0"/>
                <a:ea typeface="Roboto" pitchFamily="34" charset="-122"/>
                <a:cs typeface="Roboto" pitchFamily="34" charset="-120"/>
              </a:rPr>
              <a:t>Profesionales</a:t>
            </a:r>
            <a:r>
              <a:rPr lang="en-US" sz="1250" b="1" kern="0" spc="125" dirty="0">
                <a:latin typeface="Libre Baskerville" panose="02000000000000000000" pitchFamily="2" charset="0"/>
                <a:ea typeface="Roboto" pitchFamily="34" charset="-122"/>
                <a:cs typeface="Roboto" pitchFamily="34" charset="-120"/>
              </a:rPr>
              <a:t> de la </a:t>
            </a:r>
            <a:r>
              <a:rPr lang="en-US" sz="1250" b="1" kern="0" spc="125" dirty="0" err="1">
                <a:latin typeface="Libre Baskerville" panose="02000000000000000000" pitchFamily="2" charset="0"/>
                <a:ea typeface="Roboto" pitchFamily="34" charset="-122"/>
                <a:cs typeface="Roboto" pitchFamily="34" charset="-120"/>
              </a:rPr>
              <a:t>Salud</a:t>
            </a:r>
            <a:endParaRPr lang="en-US" dirty="0">
              <a:latin typeface="Libre Baskerville" panose="02000000000000000000" pitchFamily="2" charset="0"/>
            </a:endParaRPr>
          </a:p>
        </p:txBody>
      </p:sp>
      <p:sp>
        <p:nvSpPr>
          <p:cNvPr id="25" name="Object 12">
            <a:extLst>
              <a:ext uri="{FF2B5EF4-FFF2-40B4-BE49-F238E27FC236}">
                <a16:creationId xmlns:a16="http://schemas.microsoft.com/office/drawing/2014/main" id="{0DC30E4C-9510-3EDB-1470-A70F99AE9196}"/>
              </a:ext>
            </a:extLst>
          </p:cNvPr>
          <p:cNvSpPr/>
          <p:nvPr/>
        </p:nvSpPr>
        <p:spPr>
          <a:xfrm>
            <a:off x="1107502" y="4349932"/>
            <a:ext cx="3618595" cy="2304474"/>
          </a:xfrm>
          <a:prstGeom prst="rect">
            <a:avLst/>
          </a:prstGeom>
          <a:solidFill>
            <a:srgbClr val="F7EDD4">
              <a:alpha val="30000"/>
            </a:srgbClr>
          </a:solidFill>
          <a:ln>
            <a:solidFill>
              <a:schemeClr val="tx1"/>
            </a:solidFill>
          </a:ln>
        </p:spPr>
        <p:txBody>
          <a:bodyPr/>
          <a:lstStyle/>
          <a:p>
            <a:pPr algn="ctr"/>
            <a:endParaRPr lang="es-ES">
              <a:latin typeface="Libre Baskerville" panose="02000000000000000000" pitchFamily="2" charset="0"/>
            </a:endParaRPr>
          </a:p>
        </p:txBody>
      </p:sp>
      <p:sp>
        <p:nvSpPr>
          <p:cNvPr id="26" name="Object 13">
            <a:extLst>
              <a:ext uri="{FF2B5EF4-FFF2-40B4-BE49-F238E27FC236}">
                <a16:creationId xmlns:a16="http://schemas.microsoft.com/office/drawing/2014/main" id="{7B1DDD4A-6356-507F-6964-03BAC5FB9A33}"/>
              </a:ext>
            </a:extLst>
          </p:cNvPr>
          <p:cNvSpPr/>
          <p:nvPr/>
        </p:nvSpPr>
        <p:spPr>
          <a:xfrm>
            <a:off x="1188443" y="5208943"/>
            <a:ext cx="3456711" cy="428518"/>
          </a:xfrm>
          <a:prstGeom prst="rect">
            <a:avLst/>
          </a:prstGeom>
          <a:noFill/>
        </p:spPr>
        <p:txBody>
          <a:bodyPr wrap="square" lIns="0" tIns="0" rIns="0" bIns="0" rtlCol="0" anchor="t"/>
          <a:lstStyle/>
          <a:p>
            <a:pPr algn="ctr">
              <a:lnSpc>
                <a:spcPts val="1688"/>
              </a:lnSpc>
              <a:buNone/>
            </a:pPr>
            <a:r>
              <a:rPr lang="en-US" sz="1250" b="1" kern="0" spc="125" dirty="0" err="1">
                <a:latin typeface="Libre Baskerville" panose="02000000000000000000" pitchFamily="2" charset="0"/>
                <a:ea typeface="Roboto" pitchFamily="34" charset="-122"/>
                <a:cs typeface="Roboto" pitchFamily="34" charset="-120"/>
              </a:rPr>
              <a:t>Monitoreo</a:t>
            </a:r>
            <a:r>
              <a:rPr lang="en-US" sz="1250" b="1" kern="0" spc="125" dirty="0">
                <a:latin typeface="Libre Baskerville" panose="02000000000000000000" pitchFamily="2" charset="0"/>
                <a:ea typeface="Roboto" pitchFamily="34" charset="-122"/>
                <a:cs typeface="Roboto" pitchFamily="34" charset="-120"/>
              </a:rPr>
              <a:t> continuo y </a:t>
            </a:r>
            <a:r>
              <a:rPr lang="en-US" sz="1250" b="1" kern="0" spc="125" dirty="0" err="1">
                <a:latin typeface="Libre Baskerville" panose="02000000000000000000" pitchFamily="2" charset="0"/>
                <a:ea typeface="Roboto" pitchFamily="34" charset="-122"/>
                <a:cs typeface="Roboto" pitchFamily="34" charset="-120"/>
              </a:rPr>
              <a:t>mejoras</a:t>
            </a:r>
            <a:endParaRPr lang="en-US" dirty="0">
              <a:latin typeface="Libre Baskerville" panose="02000000000000000000" pitchFamily="2" charset="0"/>
            </a:endParaRPr>
          </a:p>
        </p:txBody>
      </p:sp>
      <p:sp>
        <p:nvSpPr>
          <p:cNvPr id="28" name="Object 15">
            <a:extLst>
              <a:ext uri="{FF2B5EF4-FFF2-40B4-BE49-F238E27FC236}">
                <a16:creationId xmlns:a16="http://schemas.microsoft.com/office/drawing/2014/main" id="{70191054-0592-0255-4DB2-28B934F0F3EB}"/>
              </a:ext>
            </a:extLst>
          </p:cNvPr>
          <p:cNvSpPr/>
          <p:nvPr/>
        </p:nvSpPr>
        <p:spPr>
          <a:xfrm>
            <a:off x="5194135" y="4349932"/>
            <a:ext cx="3618595" cy="2304474"/>
          </a:xfrm>
          <a:prstGeom prst="rect">
            <a:avLst/>
          </a:prstGeom>
          <a:solidFill>
            <a:srgbClr val="F7EDD4">
              <a:alpha val="30000"/>
            </a:srgbClr>
          </a:solidFill>
          <a:ln>
            <a:solidFill>
              <a:schemeClr val="tx1"/>
            </a:solidFill>
          </a:ln>
        </p:spPr>
        <p:txBody>
          <a:bodyPr/>
          <a:lstStyle/>
          <a:p>
            <a:pPr algn="ctr"/>
            <a:endParaRPr lang="es-ES">
              <a:latin typeface="Libre Baskerville" panose="02000000000000000000" pitchFamily="2" charset="0"/>
            </a:endParaRPr>
          </a:p>
        </p:txBody>
      </p:sp>
      <p:sp>
        <p:nvSpPr>
          <p:cNvPr id="29" name="Object 16">
            <a:extLst>
              <a:ext uri="{FF2B5EF4-FFF2-40B4-BE49-F238E27FC236}">
                <a16:creationId xmlns:a16="http://schemas.microsoft.com/office/drawing/2014/main" id="{98612CE1-9AC0-1DA5-6715-E5B529548C57}"/>
              </a:ext>
            </a:extLst>
          </p:cNvPr>
          <p:cNvSpPr/>
          <p:nvPr/>
        </p:nvSpPr>
        <p:spPr>
          <a:xfrm>
            <a:off x="5275076" y="5208943"/>
            <a:ext cx="3456711" cy="214259"/>
          </a:xfrm>
          <a:prstGeom prst="rect">
            <a:avLst/>
          </a:prstGeom>
          <a:noFill/>
        </p:spPr>
        <p:txBody>
          <a:bodyPr wrap="square" lIns="0" tIns="0" rIns="0" bIns="0" rtlCol="0" anchor="t"/>
          <a:lstStyle/>
          <a:p>
            <a:pPr algn="ctr">
              <a:lnSpc>
                <a:spcPts val="1688"/>
              </a:lnSpc>
              <a:buNone/>
            </a:pPr>
            <a:r>
              <a:rPr lang="es-ES" sz="1250" b="1" kern="0" spc="125" dirty="0">
                <a:latin typeface="Libre Baskerville" panose="02000000000000000000" pitchFamily="2" charset="0"/>
                <a:ea typeface="Roboto" pitchFamily="34" charset="-122"/>
                <a:cs typeface="Roboto" pitchFamily="34" charset="-120"/>
              </a:rPr>
              <a:t>Aceptación y confianza de los usuarios</a:t>
            </a:r>
            <a:endParaRPr lang="en-US" dirty="0">
              <a:latin typeface="Libre Baskerville" panose="02000000000000000000" pitchFamily="2" charset="0"/>
            </a:endParaRPr>
          </a:p>
        </p:txBody>
      </p:sp>
      <p:sp>
        <p:nvSpPr>
          <p:cNvPr id="31" name="Object 18">
            <a:extLst>
              <a:ext uri="{FF2B5EF4-FFF2-40B4-BE49-F238E27FC236}">
                <a16:creationId xmlns:a16="http://schemas.microsoft.com/office/drawing/2014/main" id="{BE30609A-D06F-A6D9-9183-9C283493F448}"/>
              </a:ext>
            </a:extLst>
          </p:cNvPr>
          <p:cNvSpPr/>
          <p:nvPr/>
        </p:nvSpPr>
        <p:spPr>
          <a:xfrm>
            <a:off x="9280769" y="4349932"/>
            <a:ext cx="3618595" cy="2304474"/>
          </a:xfrm>
          <a:prstGeom prst="rect">
            <a:avLst/>
          </a:prstGeom>
          <a:solidFill>
            <a:srgbClr val="F7EDD4">
              <a:alpha val="30000"/>
            </a:srgbClr>
          </a:solidFill>
          <a:ln>
            <a:solidFill>
              <a:schemeClr val="tx1"/>
            </a:solidFill>
          </a:ln>
        </p:spPr>
        <p:txBody>
          <a:bodyPr/>
          <a:lstStyle/>
          <a:p>
            <a:pPr algn="ctr"/>
            <a:endParaRPr lang="es-ES">
              <a:latin typeface="Libre Baskerville" panose="02000000000000000000" pitchFamily="2" charset="0"/>
            </a:endParaRPr>
          </a:p>
        </p:txBody>
      </p:sp>
      <p:sp>
        <p:nvSpPr>
          <p:cNvPr id="32" name="Object 19">
            <a:extLst>
              <a:ext uri="{FF2B5EF4-FFF2-40B4-BE49-F238E27FC236}">
                <a16:creationId xmlns:a16="http://schemas.microsoft.com/office/drawing/2014/main" id="{BFB41027-7792-1ED7-15A8-C0F108BB4828}"/>
              </a:ext>
            </a:extLst>
          </p:cNvPr>
          <p:cNvSpPr/>
          <p:nvPr/>
        </p:nvSpPr>
        <p:spPr>
          <a:xfrm>
            <a:off x="9361711" y="5208943"/>
            <a:ext cx="3456711" cy="428518"/>
          </a:xfrm>
          <a:prstGeom prst="rect">
            <a:avLst/>
          </a:prstGeom>
          <a:noFill/>
        </p:spPr>
        <p:txBody>
          <a:bodyPr wrap="square" lIns="0" tIns="0" rIns="0" bIns="0" rtlCol="0" anchor="t"/>
          <a:lstStyle/>
          <a:p>
            <a:pPr algn="ctr">
              <a:lnSpc>
                <a:spcPts val="1688"/>
              </a:lnSpc>
              <a:buNone/>
            </a:pPr>
            <a:r>
              <a:rPr lang="en-US" sz="1250" b="1" kern="0" spc="125" dirty="0" err="1">
                <a:latin typeface="Libre Baskerville" panose="02000000000000000000" pitchFamily="2" charset="0"/>
                <a:ea typeface="Roboto" pitchFamily="34" charset="-122"/>
                <a:cs typeface="Roboto" pitchFamily="34" charset="-120"/>
              </a:rPr>
              <a:t>Personalización</a:t>
            </a:r>
            <a:r>
              <a:rPr lang="en-US" sz="1250" b="1" kern="0" spc="125" dirty="0">
                <a:latin typeface="Libre Baskerville" panose="02000000000000000000" pitchFamily="2" charset="0"/>
                <a:ea typeface="Roboto" pitchFamily="34" charset="-122"/>
                <a:cs typeface="Roboto" pitchFamily="34" charset="-120"/>
              </a:rPr>
              <a:t> y </a:t>
            </a:r>
            <a:r>
              <a:rPr lang="en-US" sz="1250" b="1" kern="0" spc="125" dirty="0" err="1">
                <a:latin typeface="Libre Baskerville" panose="02000000000000000000" pitchFamily="2" charset="0"/>
                <a:ea typeface="Roboto" pitchFamily="34" charset="-122"/>
                <a:cs typeface="Roboto" pitchFamily="34" charset="-120"/>
              </a:rPr>
              <a:t>Relevancia</a:t>
            </a:r>
            <a:endParaRPr lang="en-US" dirty="0">
              <a:latin typeface="Libre Baskerville" panose="02000000000000000000" pitchFamily="2" charset="0"/>
            </a:endParaRPr>
          </a:p>
        </p:txBody>
      </p:sp>
    </p:spTree>
    <p:extLst>
      <p:ext uri="{BB962C8B-B14F-4D97-AF65-F5344CB8AC3E}">
        <p14:creationId xmlns:p14="http://schemas.microsoft.com/office/powerpoint/2010/main" val="498164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6905" y="0"/>
            <a:ext cx="14630400" cy="8229600"/>
          </a:xfrm>
          <a:prstGeom prst="rect">
            <a:avLst/>
          </a:prstGeom>
          <a:solidFill>
            <a:srgbClr val="FFFDFA"/>
          </a:solidFill>
          <a:ln/>
        </p:spPr>
        <p:txBody>
          <a:bodyPr/>
          <a:lstStyle/>
          <a:p>
            <a:endParaRPr lang="es-ES"/>
          </a:p>
        </p:txBody>
      </p:sp>
      <p:sp>
        <p:nvSpPr>
          <p:cNvPr id="4" name="Text 1"/>
          <p:cNvSpPr/>
          <p:nvPr/>
        </p:nvSpPr>
        <p:spPr>
          <a:xfrm>
            <a:off x="3504778" y="2196786"/>
            <a:ext cx="7011233" cy="694373"/>
          </a:xfrm>
          <a:prstGeom prst="rect">
            <a:avLst/>
          </a:prstGeom>
          <a:noFill/>
          <a:ln/>
        </p:spPr>
        <p:txBody>
          <a:bodyPr wrap="none" rtlCol="0" anchor="t"/>
          <a:lstStyle/>
          <a:p>
            <a:pPr marL="0" indent="0" algn="ctr">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Arquitectura del Sistema</a:t>
            </a:r>
            <a:endParaRPr lang="en-US" sz="4374" dirty="0"/>
          </a:p>
        </p:txBody>
      </p:sp>
      <p:sp>
        <p:nvSpPr>
          <p:cNvPr id="5" name="Text 2"/>
          <p:cNvSpPr/>
          <p:nvPr/>
        </p:nvSpPr>
        <p:spPr>
          <a:xfrm>
            <a:off x="2037993" y="3821906"/>
            <a:ext cx="2777490" cy="347186"/>
          </a:xfrm>
          <a:prstGeom prst="rect">
            <a:avLst/>
          </a:prstGeom>
          <a:noFill/>
          <a:ln/>
        </p:spPr>
        <p:txBody>
          <a:bodyPr wrap="none" rtlCol="0" anchor="t"/>
          <a:lstStyle/>
          <a:p>
            <a:pPr marL="0" indent="0">
              <a:lnSpc>
                <a:spcPts val="2734"/>
              </a:lnSpc>
              <a:buNone/>
            </a:pPr>
            <a:r>
              <a:rPr lang="en-US" sz="2187" b="1" dirty="0">
                <a:latin typeface="Libre Baskerville" pitchFamily="34" charset="0"/>
                <a:ea typeface="Libre Baskerville" pitchFamily="34" charset="-122"/>
                <a:cs typeface="Libre Baskerville" pitchFamily="34" charset="-120"/>
              </a:rPr>
              <a:t>main.py</a:t>
            </a:r>
            <a:endParaRPr lang="en-US" sz="2187" b="1" dirty="0"/>
          </a:p>
        </p:txBody>
      </p:sp>
      <p:sp>
        <p:nvSpPr>
          <p:cNvPr id="6" name="Text 3"/>
          <p:cNvSpPr/>
          <p:nvPr/>
        </p:nvSpPr>
        <p:spPr>
          <a:xfrm>
            <a:off x="2037993" y="4391263"/>
            <a:ext cx="3156347" cy="710803"/>
          </a:xfrm>
          <a:prstGeom prst="rect">
            <a:avLst/>
          </a:prstGeom>
          <a:noFill/>
          <a:ln/>
        </p:spPr>
        <p:txBody>
          <a:bodyPr wrap="square" rtlCol="0" anchor="t"/>
          <a:lstStyle/>
          <a:p>
            <a:pPr marL="0" indent="0">
              <a:lnSpc>
                <a:spcPts val="2799"/>
              </a:lnSpc>
              <a:buNone/>
            </a:pPr>
            <a:r>
              <a:rPr lang="en-US" sz="1750" dirty="0">
                <a:latin typeface="DM Sans" pitchFamily="34" charset="0"/>
                <a:ea typeface="DM Sans" pitchFamily="34" charset="-122"/>
                <a:cs typeface="DM Sans" pitchFamily="34" charset="-120"/>
              </a:rPr>
              <a:t>Configuración del modelo y carga de documentos.</a:t>
            </a:r>
            <a:endParaRPr lang="en-US" sz="1750" dirty="0"/>
          </a:p>
        </p:txBody>
      </p:sp>
      <p:sp>
        <p:nvSpPr>
          <p:cNvPr id="7" name="Text 4"/>
          <p:cNvSpPr/>
          <p:nvPr/>
        </p:nvSpPr>
        <p:spPr>
          <a:xfrm>
            <a:off x="5743932" y="3821906"/>
            <a:ext cx="2777490" cy="347186"/>
          </a:xfrm>
          <a:prstGeom prst="rect">
            <a:avLst/>
          </a:prstGeom>
          <a:noFill/>
          <a:ln/>
        </p:spPr>
        <p:txBody>
          <a:bodyPr wrap="none" rtlCol="0" anchor="t"/>
          <a:lstStyle/>
          <a:p>
            <a:pPr marL="0" indent="0">
              <a:lnSpc>
                <a:spcPts val="2734"/>
              </a:lnSpc>
              <a:buNone/>
            </a:pPr>
            <a:r>
              <a:rPr lang="en-US" sz="2187" b="1" dirty="0">
                <a:latin typeface="Libre Baskerville" pitchFamily="34" charset="0"/>
                <a:ea typeface="Libre Baskerville" pitchFamily="34" charset="-122"/>
                <a:cs typeface="Libre Baskerville" pitchFamily="34" charset="-120"/>
              </a:rPr>
              <a:t>custom_agent.py</a:t>
            </a:r>
            <a:endParaRPr lang="en-US" sz="2187" b="1" dirty="0"/>
          </a:p>
        </p:txBody>
      </p:sp>
      <p:sp>
        <p:nvSpPr>
          <p:cNvPr id="8" name="Text 5"/>
          <p:cNvSpPr/>
          <p:nvPr/>
        </p:nvSpPr>
        <p:spPr>
          <a:xfrm>
            <a:off x="5743932" y="4391263"/>
            <a:ext cx="3156347" cy="1066205"/>
          </a:xfrm>
          <a:prstGeom prst="rect">
            <a:avLst/>
          </a:prstGeom>
          <a:noFill/>
          <a:ln/>
        </p:spPr>
        <p:txBody>
          <a:bodyPr wrap="square" rtlCol="0" anchor="t"/>
          <a:lstStyle/>
          <a:p>
            <a:pPr marL="0" indent="0">
              <a:lnSpc>
                <a:spcPts val="2799"/>
              </a:lnSpc>
              <a:buNone/>
            </a:pPr>
            <a:r>
              <a:rPr lang="en-US" sz="1750" dirty="0">
                <a:latin typeface="DM Sans" pitchFamily="34" charset="0"/>
                <a:ea typeface="DM Sans" pitchFamily="34" charset="-122"/>
                <a:cs typeface="DM Sans" pitchFamily="34" charset="-120"/>
              </a:rPr>
              <a:t>Definición del agente personalizado para manejar consultas.</a:t>
            </a:r>
            <a:endParaRPr lang="en-US" sz="1750" dirty="0"/>
          </a:p>
        </p:txBody>
      </p:sp>
      <p:sp>
        <p:nvSpPr>
          <p:cNvPr id="9" name="Text 6"/>
          <p:cNvSpPr/>
          <p:nvPr/>
        </p:nvSpPr>
        <p:spPr>
          <a:xfrm>
            <a:off x="9449872" y="3821906"/>
            <a:ext cx="2777490" cy="347186"/>
          </a:xfrm>
          <a:prstGeom prst="rect">
            <a:avLst/>
          </a:prstGeom>
          <a:noFill/>
          <a:ln/>
        </p:spPr>
        <p:txBody>
          <a:bodyPr wrap="none" rtlCol="0" anchor="t"/>
          <a:lstStyle/>
          <a:p>
            <a:pPr marL="0" indent="0">
              <a:lnSpc>
                <a:spcPts val="2734"/>
              </a:lnSpc>
              <a:buNone/>
            </a:pPr>
            <a:r>
              <a:rPr lang="en-US" sz="2187" b="1" dirty="0">
                <a:latin typeface="Libre Baskerville" pitchFamily="34" charset="0"/>
                <a:ea typeface="Libre Baskerville" pitchFamily="34" charset="-122"/>
                <a:cs typeface="Libre Baskerville" pitchFamily="34" charset="-120"/>
              </a:rPr>
              <a:t>app.py</a:t>
            </a:r>
            <a:endParaRPr lang="en-US" sz="2187" b="1" dirty="0"/>
          </a:p>
        </p:txBody>
      </p:sp>
      <p:sp>
        <p:nvSpPr>
          <p:cNvPr id="10" name="Text 7"/>
          <p:cNvSpPr/>
          <p:nvPr/>
        </p:nvSpPr>
        <p:spPr>
          <a:xfrm>
            <a:off x="9449872" y="4391263"/>
            <a:ext cx="3156347" cy="710803"/>
          </a:xfrm>
          <a:prstGeom prst="rect">
            <a:avLst/>
          </a:prstGeom>
          <a:noFill/>
          <a:ln/>
        </p:spPr>
        <p:txBody>
          <a:bodyPr wrap="square" rtlCol="0" anchor="t"/>
          <a:lstStyle/>
          <a:p>
            <a:pPr marL="0" indent="0">
              <a:lnSpc>
                <a:spcPts val="2799"/>
              </a:lnSpc>
              <a:buNone/>
            </a:pPr>
            <a:r>
              <a:rPr lang="en-US" sz="1750" dirty="0">
                <a:latin typeface="DM Sans" pitchFamily="34" charset="0"/>
                <a:ea typeface="DM Sans" pitchFamily="34" charset="-122"/>
                <a:cs typeface="DM Sans" pitchFamily="34" charset="-120"/>
              </a:rPr>
              <a:t>Interfaz de usuario con Streamlit.</a:t>
            </a:r>
            <a:endParaRPr lang="en-US" sz="1750" dirty="0"/>
          </a:p>
        </p:txBody>
      </p:sp>
      <p:sp>
        <p:nvSpPr>
          <p:cNvPr id="11" name="Shape 2">
            <a:extLst>
              <a:ext uri="{FF2B5EF4-FFF2-40B4-BE49-F238E27FC236}">
                <a16:creationId xmlns:a16="http://schemas.microsoft.com/office/drawing/2014/main" id="{B852C2CE-E138-1F6E-B6F1-6E18BFFB5C54}"/>
              </a:ext>
            </a:extLst>
          </p:cNvPr>
          <p:cNvSpPr/>
          <p:nvPr/>
        </p:nvSpPr>
        <p:spPr>
          <a:xfrm>
            <a:off x="-1" y="0"/>
            <a:ext cx="14630400" cy="805543"/>
          </a:xfrm>
          <a:prstGeom prst="roundRect">
            <a:avLst>
              <a:gd name="adj" fmla="val 3680"/>
            </a:avLst>
          </a:prstGeom>
          <a:solidFill>
            <a:schemeClr val="accent2">
              <a:lumMod val="20000"/>
              <a:lumOff val="80000"/>
            </a:schemeClr>
          </a:solidFill>
          <a:ln w="7620">
            <a:solidFill>
              <a:srgbClr val="DDD3BA"/>
            </a:solidFill>
            <a:prstDash val="solid"/>
          </a:ln>
        </p:spPr>
        <p:txBody>
          <a:bodyPr/>
          <a:lstStyle/>
          <a:p>
            <a:endParaRPr lang="es-ES"/>
          </a:p>
        </p:txBody>
      </p:sp>
      <p:sp>
        <p:nvSpPr>
          <p:cNvPr id="13" name="Title 1">
            <a:extLst>
              <a:ext uri="{FF2B5EF4-FFF2-40B4-BE49-F238E27FC236}">
                <a16:creationId xmlns:a16="http://schemas.microsoft.com/office/drawing/2014/main" id="{9E617DDA-A1BA-D7B4-8D6A-DA38F81718EF}"/>
              </a:ext>
            </a:extLst>
          </p:cNvPr>
          <p:cNvSpPr txBox="1">
            <a:spLocks noChangeArrowheads="1"/>
          </p:cNvSpPr>
          <p:nvPr/>
        </p:nvSpPr>
        <p:spPr bwMode="auto">
          <a:xfrm>
            <a:off x="171409"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3. Metodología</a:t>
            </a:r>
          </a:p>
        </p:txBody>
      </p:sp>
      <p:cxnSp>
        <p:nvCxnSpPr>
          <p:cNvPr id="15" name="Conector recto de flecha 14">
            <a:extLst>
              <a:ext uri="{FF2B5EF4-FFF2-40B4-BE49-F238E27FC236}">
                <a16:creationId xmlns:a16="http://schemas.microsoft.com/office/drawing/2014/main" id="{685705D7-B3CA-8BBF-35F8-B3C8853DDCB5}"/>
              </a:ext>
            </a:extLst>
          </p:cNvPr>
          <p:cNvCxnSpPr>
            <a:cxnSpLocks/>
            <a:stCxn id="4" idx="2"/>
          </p:cNvCxnSpPr>
          <p:nvPr/>
        </p:nvCxnSpPr>
        <p:spPr>
          <a:xfrm flipH="1">
            <a:off x="3340894" y="2891159"/>
            <a:ext cx="3669501" cy="876317"/>
          </a:xfrm>
          <a:prstGeom prst="straightConnector1">
            <a:avLst/>
          </a:prstGeom>
          <a:ln>
            <a:solidFill>
              <a:srgbClr val="5C4E3D"/>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8E0DDC7C-16B2-A32A-4F68-7D22AB909C64}"/>
              </a:ext>
            </a:extLst>
          </p:cNvPr>
          <p:cNvCxnSpPr>
            <a:cxnSpLocks/>
            <a:stCxn id="4" idx="2"/>
          </p:cNvCxnSpPr>
          <p:nvPr/>
        </p:nvCxnSpPr>
        <p:spPr>
          <a:xfrm>
            <a:off x="7010395" y="2891159"/>
            <a:ext cx="0" cy="892748"/>
          </a:xfrm>
          <a:prstGeom prst="straightConnector1">
            <a:avLst/>
          </a:prstGeom>
          <a:ln>
            <a:solidFill>
              <a:srgbClr val="5C4E3D"/>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C7A574EE-AFD7-11F4-3BD6-E945514B9352}"/>
              </a:ext>
            </a:extLst>
          </p:cNvPr>
          <p:cNvCxnSpPr>
            <a:cxnSpLocks/>
            <a:stCxn id="4" idx="2"/>
          </p:cNvCxnSpPr>
          <p:nvPr/>
        </p:nvCxnSpPr>
        <p:spPr>
          <a:xfrm>
            <a:off x="7010395" y="2891159"/>
            <a:ext cx="3004462" cy="892748"/>
          </a:xfrm>
          <a:prstGeom prst="straightConnector1">
            <a:avLst/>
          </a:prstGeom>
          <a:ln>
            <a:solidFill>
              <a:srgbClr val="5C4E3D"/>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txBody>
          <a:bodyPr/>
          <a:lstStyle/>
          <a:p>
            <a:endParaRPr lang="es-ES"/>
          </a:p>
        </p:txBody>
      </p:sp>
      <p:pic>
        <p:nvPicPr>
          <p:cNvPr id="4" name="Image 1" descr="preencoded.png"/>
          <p:cNvPicPr>
            <a:picLocks noChangeAspect="1"/>
          </p:cNvPicPr>
          <p:nvPr/>
        </p:nvPicPr>
        <p:blipFill>
          <a:blip r:embed="rId4"/>
          <a:stretch>
            <a:fillRect/>
          </a:stretch>
        </p:blipFill>
        <p:spPr>
          <a:xfrm>
            <a:off x="0" y="1924526"/>
            <a:ext cx="3657600" cy="8229600"/>
          </a:xfrm>
          <a:prstGeom prst="rect">
            <a:avLst/>
          </a:prstGeom>
        </p:spPr>
      </p:pic>
      <p:sp>
        <p:nvSpPr>
          <p:cNvPr id="5" name="Text 1"/>
          <p:cNvSpPr/>
          <p:nvPr/>
        </p:nvSpPr>
        <p:spPr>
          <a:xfrm>
            <a:off x="4490799" y="1527929"/>
            <a:ext cx="9306401" cy="1388745"/>
          </a:xfrm>
          <a:prstGeom prst="rect">
            <a:avLst/>
          </a:prstGeom>
          <a:noFill/>
          <a:ln/>
        </p:spPr>
        <p:txBody>
          <a:bodyPr wrap="squar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Configuración Inicial y Librerías (main.py)</a:t>
            </a:r>
            <a:endParaRPr lang="en-US" sz="4374" dirty="0"/>
          </a:p>
        </p:txBody>
      </p:sp>
      <p:sp>
        <p:nvSpPr>
          <p:cNvPr id="6" name="Shape 2"/>
          <p:cNvSpPr/>
          <p:nvPr/>
        </p:nvSpPr>
        <p:spPr>
          <a:xfrm>
            <a:off x="4490799" y="3423523"/>
            <a:ext cx="499943" cy="499943"/>
          </a:xfrm>
          <a:prstGeom prst="roundRect">
            <a:avLst>
              <a:gd name="adj" fmla="val 20000"/>
            </a:avLst>
          </a:prstGeom>
          <a:solidFill>
            <a:srgbClr val="F7EDD4"/>
          </a:solidFill>
          <a:ln w="7620">
            <a:solidFill>
              <a:srgbClr val="DDD3BA"/>
            </a:solidFill>
            <a:prstDash val="solid"/>
          </a:ln>
        </p:spPr>
        <p:txBody>
          <a:bodyPr/>
          <a:lstStyle/>
          <a:p>
            <a:endParaRPr lang="es-ES"/>
          </a:p>
        </p:txBody>
      </p:sp>
      <p:sp>
        <p:nvSpPr>
          <p:cNvPr id="7" name="Text 3"/>
          <p:cNvSpPr/>
          <p:nvPr/>
        </p:nvSpPr>
        <p:spPr>
          <a:xfrm>
            <a:off x="4666417" y="3465195"/>
            <a:ext cx="148709" cy="416481"/>
          </a:xfrm>
          <a:prstGeom prst="rect">
            <a:avLst/>
          </a:prstGeom>
          <a:noFill/>
          <a:ln/>
        </p:spPr>
        <p:txBody>
          <a:bodyPr wrap="none" rtlCol="0" anchor="t"/>
          <a:lstStyle/>
          <a:p>
            <a:pPr marL="0" indent="0" algn="ctr">
              <a:lnSpc>
                <a:spcPts val="3281"/>
              </a:lnSpc>
              <a:buNone/>
            </a:pPr>
            <a:r>
              <a:rPr lang="en-US" sz="2624" dirty="0">
                <a:latin typeface="Libre Baskerville" pitchFamily="34" charset="0"/>
                <a:ea typeface="Libre Baskerville" pitchFamily="34" charset="-122"/>
                <a:cs typeface="Libre Baskerville" pitchFamily="34" charset="-120"/>
              </a:rPr>
              <a:t>1</a:t>
            </a:r>
            <a:endParaRPr lang="en-US" sz="2624" dirty="0"/>
          </a:p>
        </p:txBody>
      </p:sp>
      <p:sp>
        <p:nvSpPr>
          <p:cNvPr id="8" name="Text 4"/>
          <p:cNvSpPr/>
          <p:nvPr/>
        </p:nvSpPr>
        <p:spPr>
          <a:xfrm>
            <a:off x="5212913" y="3499842"/>
            <a:ext cx="3820001" cy="694373"/>
          </a:xfrm>
          <a:prstGeom prst="rect">
            <a:avLst/>
          </a:prstGeom>
          <a:noFill/>
          <a:ln/>
        </p:spPr>
        <p:txBody>
          <a:bodyPr wrap="square" rtlCol="0" anchor="t"/>
          <a:lstStyle/>
          <a:p>
            <a:pPr marL="0" indent="0">
              <a:lnSpc>
                <a:spcPts val="2734"/>
              </a:lnSpc>
              <a:buNone/>
            </a:pPr>
            <a:r>
              <a:rPr lang="en-US" sz="2187" dirty="0">
                <a:latin typeface="Libre Baskerville" pitchFamily="34" charset="0"/>
                <a:ea typeface="Libre Baskerville" pitchFamily="34" charset="-122"/>
                <a:cs typeface="Libre Baskerville" pitchFamily="34" charset="-120"/>
              </a:rPr>
              <a:t>Importación de librerías esenciales</a:t>
            </a:r>
            <a:endParaRPr lang="en-US" sz="2187" dirty="0"/>
          </a:p>
        </p:txBody>
      </p:sp>
      <p:sp>
        <p:nvSpPr>
          <p:cNvPr id="9" name="Text 5"/>
          <p:cNvSpPr/>
          <p:nvPr/>
        </p:nvSpPr>
        <p:spPr>
          <a:xfrm>
            <a:off x="5212913" y="4327446"/>
            <a:ext cx="3820001" cy="710803"/>
          </a:xfrm>
          <a:prstGeom prst="rect">
            <a:avLst/>
          </a:prstGeom>
          <a:noFill/>
          <a:ln/>
        </p:spPr>
        <p:txBody>
          <a:bodyPr wrap="square" rtlCol="0" anchor="t"/>
          <a:lstStyle/>
          <a:p>
            <a:pPr marL="0" indent="0">
              <a:lnSpc>
                <a:spcPts val="2799"/>
              </a:lnSpc>
              <a:buNone/>
            </a:pPr>
            <a:r>
              <a:rPr lang="en-US" sz="1750" dirty="0">
                <a:latin typeface="DM Sans" pitchFamily="34" charset="0"/>
                <a:ea typeface="DM Sans" pitchFamily="34" charset="-122"/>
                <a:cs typeface="DM Sans" pitchFamily="34" charset="-120"/>
              </a:rPr>
              <a:t>Se importan las librerías necesarias para el funcionamiento del sistema.</a:t>
            </a:r>
            <a:endParaRPr lang="en-US" sz="1750" dirty="0"/>
          </a:p>
        </p:txBody>
      </p:sp>
      <p:sp>
        <p:nvSpPr>
          <p:cNvPr id="10" name="Shape 6"/>
          <p:cNvSpPr/>
          <p:nvPr/>
        </p:nvSpPr>
        <p:spPr>
          <a:xfrm>
            <a:off x="9255085" y="3423523"/>
            <a:ext cx="499943" cy="499943"/>
          </a:xfrm>
          <a:prstGeom prst="roundRect">
            <a:avLst>
              <a:gd name="adj" fmla="val 20000"/>
            </a:avLst>
          </a:prstGeom>
          <a:solidFill>
            <a:srgbClr val="F7EDD4"/>
          </a:solidFill>
          <a:ln w="7620">
            <a:solidFill>
              <a:srgbClr val="DDD3BA"/>
            </a:solidFill>
            <a:prstDash val="solid"/>
          </a:ln>
        </p:spPr>
        <p:txBody>
          <a:bodyPr/>
          <a:lstStyle/>
          <a:p>
            <a:endParaRPr lang="es-ES"/>
          </a:p>
        </p:txBody>
      </p:sp>
      <p:sp>
        <p:nvSpPr>
          <p:cNvPr id="11" name="Text 7"/>
          <p:cNvSpPr/>
          <p:nvPr/>
        </p:nvSpPr>
        <p:spPr>
          <a:xfrm>
            <a:off x="9402366" y="3465195"/>
            <a:ext cx="205383" cy="416481"/>
          </a:xfrm>
          <a:prstGeom prst="rect">
            <a:avLst/>
          </a:prstGeom>
          <a:noFill/>
          <a:ln/>
        </p:spPr>
        <p:txBody>
          <a:bodyPr wrap="none" rtlCol="0" anchor="t"/>
          <a:lstStyle/>
          <a:p>
            <a:pPr marL="0" indent="0" algn="ctr">
              <a:lnSpc>
                <a:spcPts val="3281"/>
              </a:lnSpc>
              <a:buNone/>
            </a:pPr>
            <a:r>
              <a:rPr lang="en-US" sz="2624" dirty="0">
                <a:latin typeface="Libre Baskerville" pitchFamily="34" charset="0"/>
                <a:ea typeface="Libre Baskerville" pitchFamily="34" charset="-122"/>
                <a:cs typeface="Libre Baskerville" pitchFamily="34" charset="-120"/>
              </a:rPr>
              <a:t>2</a:t>
            </a:r>
            <a:endParaRPr lang="en-US" sz="2624" dirty="0"/>
          </a:p>
        </p:txBody>
      </p:sp>
      <p:sp>
        <p:nvSpPr>
          <p:cNvPr id="12" name="Text 8"/>
          <p:cNvSpPr/>
          <p:nvPr/>
        </p:nvSpPr>
        <p:spPr>
          <a:xfrm>
            <a:off x="9977199" y="3499842"/>
            <a:ext cx="3820001" cy="694373"/>
          </a:xfrm>
          <a:prstGeom prst="rect">
            <a:avLst/>
          </a:prstGeom>
          <a:noFill/>
          <a:ln/>
        </p:spPr>
        <p:txBody>
          <a:bodyPr wrap="square" rtlCol="0" anchor="t"/>
          <a:lstStyle/>
          <a:p>
            <a:pPr marL="0" indent="0">
              <a:lnSpc>
                <a:spcPts val="2734"/>
              </a:lnSpc>
              <a:buNone/>
            </a:pPr>
            <a:r>
              <a:rPr lang="en-US" sz="2187" dirty="0">
                <a:latin typeface="Libre Baskerville" pitchFamily="34" charset="0"/>
                <a:ea typeface="Libre Baskerville" pitchFamily="34" charset="-122"/>
                <a:cs typeface="Libre Baskerville" pitchFamily="34" charset="-120"/>
              </a:rPr>
              <a:t>Configuración de variables de entorno y caché</a:t>
            </a:r>
            <a:endParaRPr lang="en-US" sz="2187" dirty="0"/>
          </a:p>
        </p:txBody>
      </p:sp>
      <p:sp>
        <p:nvSpPr>
          <p:cNvPr id="13" name="Text 9"/>
          <p:cNvSpPr/>
          <p:nvPr/>
        </p:nvSpPr>
        <p:spPr>
          <a:xfrm>
            <a:off x="9977199" y="4737080"/>
            <a:ext cx="3820001" cy="1066205"/>
          </a:xfrm>
          <a:prstGeom prst="rect">
            <a:avLst/>
          </a:prstGeom>
          <a:noFill/>
          <a:ln/>
        </p:spPr>
        <p:txBody>
          <a:bodyPr wrap="square" rtlCol="0" anchor="t"/>
          <a:lstStyle/>
          <a:p>
            <a:pPr marL="0" indent="0">
              <a:lnSpc>
                <a:spcPts val="2799"/>
              </a:lnSpc>
              <a:buNone/>
            </a:pPr>
            <a:r>
              <a:rPr lang="en-US" sz="1750" dirty="0">
                <a:latin typeface="DM Sans" pitchFamily="34" charset="0"/>
                <a:ea typeface="DM Sans" pitchFamily="34" charset="-122"/>
                <a:cs typeface="DM Sans" pitchFamily="34" charset="-120"/>
              </a:rPr>
              <a:t>Se establecen las variables de entorno y se configura el uso de caché para mejorar la eficiencia.</a:t>
            </a:r>
            <a:endParaRPr lang="en-US" sz="1750" dirty="0"/>
          </a:p>
        </p:txBody>
      </p:sp>
      <p:sp>
        <p:nvSpPr>
          <p:cNvPr id="14" name="Shape 10"/>
          <p:cNvSpPr/>
          <p:nvPr/>
        </p:nvSpPr>
        <p:spPr>
          <a:xfrm>
            <a:off x="4490799" y="5789414"/>
            <a:ext cx="499943" cy="499943"/>
          </a:xfrm>
          <a:prstGeom prst="roundRect">
            <a:avLst>
              <a:gd name="adj" fmla="val 20000"/>
            </a:avLst>
          </a:prstGeom>
          <a:solidFill>
            <a:srgbClr val="F7EDD4"/>
          </a:solidFill>
          <a:ln w="7620">
            <a:solidFill>
              <a:srgbClr val="DDD3BA"/>
            </a:solidFill>
            <a:prstDash val="solid"/>
          </a:ln>
        </p:spPr>
        <p:txBody>
          <a:bodyPr/>
          <a:lstStyle/>
          <a:p>
            <a:endParaRPr lang="es-ES"/>
          </a:p>
        </p:txBody>
      </p:sp>
      <p:sp>
        <p:nvSpPr>
          <p:cNvPr id="15" name="Text 11"/>
          <p:cNvSpPr/>
          <p:nvPr/>
        </p:nvSpPr>
        <p:spPr>
          <a:xfrm>
            <a:off x="4638080" y="5831086"/>
            <a:ext cx="205383" cy="416481"/>
          </a:xfrm>
          <a:prstGeom prst="rect">
            <a:avLst/>
          </a:prstGeom>
          <a:noFill/>
          <a:ln/>
        </p:spPr>
        <p:txBody>
          <a:bodyPr wrap="none" rtlCol="0" anchor="t"/>
          <a:lstStyle/>
          <a:p>
            <a:pPr marL="0" indent="0" algn="ctr">
              <a:lnSpc>
                <a:spcPts val="3281"/>
              </a:lnSpc>
              <a:buNone/>
            </a:pPr>
            <a:r>
              <a:rPr lang="en-US" sz="2624" dirty="0">
                <a:latin typeface="Libre Baskerville" pitchFamily="34" charset="0"/>
                <a:ea typeface="Libre Baskerville" pitchFamily="34" charset="-122"/>
                <a:cs typeface="Libre Baskerville" pitchFamily="34" charset="-120"/>
              </a:rPr>
              <a:t>3</a:t>
            </a:r>
            <a:endParaRPr lang="en-US" sz="2624" dirty="0"/>
          </a:p>
        </p:txBody>
      </p:sp>
      <p:sp>
        <p:nvSpPr>
          <p:cNvPr id="16" name="Text 12"/>
          <p:cNvSpPr/>
          <p:nvPr/>
        </p:nvSpPr>
        <p:spPr>
          <a:xfrm>
            <a:off x="5212913" y="5865733"/>
            <a:ext cx="3495437" cy="347186"/>
          </a:xfrm>
          <a:prstGeom prst="rect">
            <a:avLst/>
          </a:prstGeom>
          <a:noFill/>
          <a:ln/>
        </p:spPr>
        <p:txBody>
          <a:bodyPr wrap="none" rtlCol="0" anchor="t"/>
          <a:lstStyle/>
          <a:p>
            <a:pPr marL="0" indent="0">
              <a:lnSpc>
                <a:spcPts val="2734"/>
              </a:lnSpc>
              <a:buNone/>
            </a:pPr>
            <a:r>
              <a:rPr lang="en-US" sz="2187" dirty="0">
                <a:latin typeface="Libre Baskerville" pitchFamily="34" charset="0"/>
                <a:ea typeface="Libre Baskerville" pitchFamily="34" charset="-122"/>
                <a:cs typeface="Libre Baskerville" pitchFamily="34" charset="-120"/>
              </a:rPr>
              <a:t>Inicialización de FastAPI</a:t>
            </a:r>
            <a:endParaRPr lang="en-US" sz="2187" dirty="0"/>
          </a:p>
        </p:txBody>
      </p:sp>
      <p:sp>
        <p:nvSpPr>
          <p:cNvPr id="17" name="Text 13"/>
          <p:cNvSpPr/>
          <p:nvPr/>
        </p:nvSpPr>
        <p:spPr>
          <a:xfrm>
            <a:off x="5212913" y="6346150"/>
            <a:ext cx="8584287" cy="355402"/>
          </a:xfrm>
          <a:prstGeom prst="rect">
            <a:avLst/>
          </a:prstGeom>
          <a:noFill/>
          <a:ln/>
        </p:spPr>
        <p:txBody>
          <a:bodyPr wrap="none" rtlCol="0" anchor="t"/>
          <a:lstStyle/>
          <a:p>
            <a:pPr marL="0" indent="0">
              <a:lnSpc>
                <a:spcPts val="2799"/>
              </a:lnSpc>
              <a:buNone/>
            </a:pPr>
            <a:r>
              <a:rPr lang="en-US" sz="1750" dirty="0">
                <a:latin typeface="DM Sans" pitchFamily="34" charset="0"/>
                <a:ea typeface="DM Sans" pitchFamily="34" charset="-122"/>
                <a:cs typeface="DM Sans" pitchFamily="34" charset="-120"/>
              </a:rPr>
              <a:t>Se inicializa FastAPI para crear la API del servicio.</a:t>
            </a:r>
            <a:endParaRPr lang="en-US" sz="1750" dirty="0"/>
          </a:p>
        </p:txBody>
      </p:sp>
      <p:sp>
        <p:nvSpPr>
          <p:cNvPr id="18" name="Shape 2">
            <a:extLst>
              <a:ext uri="{FF2B5EF4-FFF2-40B4-BE49-F238E27FC236}">
                <a16:creationId xmlns:a16="http://schemas.microsoft.com/office/drawing/2014/main" id="{E529B904-20A1-091A-7A0B-BAE269786F13}"/>
              </a:ext>
            </a:extLst>
          </p:cNvPr>
          <p:cNvSpPr/>
          <p:nvPr/>
        </p:nvSpPr>
        <p:spPr>
          <a:xfrm>
            <a:off x="-1" y="0"/>
            <a:ext cx="14630400" cy="805543"/>
          </a:xfrm>
          <a:prstGeom prst="roundRect">
            <a:avLst>
              <a:gd name="adj" fmla="val 3680"/>
            </a:avLst>
          </a:prstGeom>
          <a:solidFill>
            <a:schemeClr val="accent2">
              <a:lumMod val="20000"/>
              <a:lumOff val="80000"/>
            </a:schemeClr>
          </a:solidFill>
          <a:ln w="7620">
            <a:solidFill>
              <a:srgbClr val="DDD3BA"/>
            </a:solidFill>
            <a:prstDash val="solid"/>
          </a:ln>
        </p:spPr>
        <p:txBody>
          <a:bodyPr/>
          <a:lstStyle/>
          <a:p>
            <a:endParaRPr lang="es-ES"/>
          </a:p>
        </p:txBody>
      </p:sp>
      <p:sp>
        <p:nvSpPr>
          <p:cNvPr id="19" name="Title 1">
            <a:extLst>
              <a:ext uri="{FF2B5EF4-FFF2-40B4-BE49-F238E27FC236}">
                <a16:creationId xmlns:a16="http://schemas.microsoft.com/office/drawing/2014/main" id="{FA237A80-D3A9-06C1-59AC-FFCA474D1964}"/>
              </a:ext>
            </a:extLst>
          </p:cNvPr>
          <p:cNvSpPr txBox="1">
            <a:spLocks noChangeArrowheads="1"/>
          </p:cNvSpPr>
          <p:nvPr/>
        </p:nvSpPr>
        <p:spPr bwMode="auto">
          <a:xfrm>
            <a:off x="171409"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3. Metodología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txBody>
          <a:bodyPr/>
          <a:lstStyle/>
          <a:p>
            <a:endParaRPr lang="es-ES"/>
          </a:p>
        </p:txBody>
      </p:sp>
      <p:sp>
        <p:nvSpPr>
          <p:cNvPr id="4" name="Text 1"/>
          <p:cNvSpPr/>
          <p:nvPr/>
        </p:nvSpPr>
        <p:spPr>
          <a:xfrm>
            <a:off x="1197429" y="2125237"/>
            <a:ext cx="12475027" cy="1388745"/>
          </a:xfrm>
          <a:prstGeom prst="rect">
            <a:avLst/>
          </a:prstGeom>
          <a:noFill/>
          <a:ln/>
        </p:spPr>
        <p:txBody>
          <a:bodyPr wrap="square" rtlCol="0" anchor="t"/>
          <a:lstStyle/>
          <a:p>
            <a:pPr marL="0" indent="0" algn="ctr">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Configuración del Modelo y Embeddings (main.py)</a:t>
            </a:r>
            <a:endParaRPr lang="en-US" sz="4374" dirty="0"/>
          </a:p>
        </p:txBody>
      </p:sp>
      <p:pic>
        <p:nvPicPr>
          <p:cNvPr id="5" name="Image 1" descr="preencoded.png"/>
          <p:cNvPicPr>
            <a:picLocks noChangeAspect="1"/>
          </p:cNvPicPr>
          <p:nvPr/>
        </p:nvPicPr>
        <p:blipFill>
          <a:blip r:embed="rId4"/>
          <a:stretch>
            <a:fillRect/>
          </a:stretch>
        </p:blipFill>
        <p:spPr>
          <a:xfrm>
            <a:off x="2037993" y="4046934"/>
            <a:ext cx="555427" cy="555427"/>
          </a:xfrm>
          <a:prstGeom prst="rect">
            <a:avLst/>
          </a:prstGeom>
        </p:spPr>
      </p:pic>
      <p:sp>
        <p:nvSpPr>
          <p:cNvPr id="6" name="Text 2"/>
          <p:cNvSpPr/>
          <p:nvPr/>
        </p:nvSpPr>
        <p:spPr>
          <a:xfrm>
            <a:off x="2037993" y="4824532"/>
            <a:ext cx="2951202" cy="347186"/>
          </a:xfrm>
          <a:prstGeom prst="rect">
            <a:avLst/>
          </a:prstGeom>
          <a:noFill/>
          <a:ln/>
        </p:spPr>
        <p:txBody>
          <a:bodyPr wrap="none" rtlCol="0" anchor="t"/>
          <a:lstStyle/>
          <a:p>
            <a:pPr marL="0" indent="0" algn="l">
              <a:lnSpc>
                <a:spcPts val="2734"/>
              </a:lnSpc>
              <a:buNone/>
            </a:pPr>
            <a:r>
              <a:rPr lang="en-US" sz="2187" dirty="0">
                <a:latin typeface="Libre Baskerville" pitchFamily="34" charset="0"/>
                <a:ea typeface="Libre Baskerville" pitchFamily="34" charset="-122"/>
                <a:cs typeface="Libre Baskerville" pitchFamily="34" charset="-120"/>
              </a:rPr>
              <a:t>Carga de la clave API</a:t>
            </a:r>
            <a:endParaRPr lang="en-US" sz="2187" dirty="0"/>
          </a:p>
        </p:txBody>
      </p:sp>
      <p:sp>
        <p:nvSpPr>
          <p:cNvPr id="7" name="Text 3"/>
          <p:cNvSpPr/>
          <p:nvPr/>
        </p:nvSpPr>
        <p:spPr>
          <a:xfrm>
            <a:off x="2037993" y="5304949"/>
            <a:ext cx="5110520" cy="710803"/>
          </a:xfrm>
          <a:prstGeom prst="rect">
            <a:avLst/>
          </a:prstGeom>
          <a:noFill/>
          <a:ln/>
        </p:spPr>
        <p:txBody>
          <a:bodyPr wrap="square" rtlCol="0" anchor="t"/>
          <a:lstStyle/>
          <a:p>
            <a:pPr marL="0" indent="0" algn="l">
              <a:lnSpc>
                <a:spcPts val="2799"/>
              </a:lnSpc>
              <a:buNone/>
            </a:pPr>
            <a:r>
              <a:rPr lang="en-US" sz="1750" dirty="0">
                <a:latin typeface="DM Sans" pitchFamily="34" charset="0"/>
                <a:ea typeface="DM Sans" pitchFamily="34" charset="-122"/>
                <a:cs typeface="DM Sans" pitchFamily="34" charset="-120"/>
              </a:rPr>
              <a:t>Se carga la clave API necesaria para el modelo de lenguaje ChatGroq.</a:t>
            </a:r>
            <a:endParaRPr lang="en-US" sz="1750" dirty="0"/>
          </a:p>
        </p:txBody>
      </p:sp>
      <p:pic>
        <p:nvPicPr>
          <p:cNvPr id="8" name="Image 2" descr="preencoded.png"/>
          <p:cNvPicPr>
            <a:picLocks noChangeAspect="1"/>
          </p:cNvPicPr>
          <p:nvPr/>
        </p:nvPicPr>
        <p:blipFill>
          <a:blip r:embed="rId5"/>
          <a:stretch>
            <a:fillRect/>
          </a:stretch>
        </p:blipFill>
        <p:spPr>
          <a:xfrm>
            <a:off x="7481768" y="4046934"/>
            <a:ext cx="555427" cy="555427"/>
          </a:xfrm>
          <a:prstGeom prst="rect">
            <a:avLst/>
          </a:prstGeom>
        </p:spPr>
      </p:pic>
      <p:sp>
        <p:nvSpPr>
          <p:cNvPr id="9" name="Text 4"/>
          <p:cNvSpPr/>
          <p:nvPr/>
        </p:nvSpPr>
        <p:spPr>
          <a:xfrm>
            <a:off x="7481768" y="4824532"/>
            <a:ext cx="3981093" cy="347186"/>
          </a:xfrm>
          <a:prstGeom prst="rect">
            <a:avLst/>
          </a:prstGeom>
          <a:noFill/>
          <a:ln/>
        </p:spPr>
        <p:txBody>
          <a:bodyPr wrap="none" rtlCol="0" anchor="t"/>
          <a:lstStyle/>
          <a:p>
            <a:pPr marL="0" indent="0" algn="l">
              <a:lnSpc>
                <a:spcPts val="2734"/>
              </a:lnSpc>
              <a:buNone/>
            </a:pPr>
            <a:r>
              <a:rPr lang="en-US" sz="2187" dirty="0">
                <a:latin typeface="Libre Baskerville" pitchFamily="34" charset="0"/>
                <a:ea typeface="Libre Baskerville" pitchFamily="34" charset="-122"/>
                <a:cs typeface="Libre Baskerville" pitchFamily="34" charset="-120"/>
              </a:rPr>
              <a:t>Preparación de embeddings</a:t>
            </a:r>
            <a:endParaRPr lang="en-US" sz="2187" dirty="0"/>
          </a:p>
        </p:txBody>
      </p:sp>
      <p:sp>
        <p:nvSpPr>
          <p:cNvPr id="10" name="Text 5"/>
          <p:cNvSpPr/>
          <p:nvPr/>
        </p:nvSpPr>
        <p:spPr>
          <a:xfrm>
            <a:off x="7481768" y="5304949"/>
            <a:ext cx="5110639" cy="710803"/>
          </a:xfrm>
          <a:prstGeom prst="rect">
            <a:avLst/>
          </a:prstGeom>
          <a:noFill/>
          <a:ln/>
        </p:spPr>
        <p:txBody>
          <a:bodyPr wrap="square" rtlCol="0" anchor="t"/>
          <a:lstStyle/>
          <a:p>
            <a:pPr marL="0" indent="0" algn="l">
              <a:lnSpc>
                <a:spcPts val="2799"/>
              </a:lnSpc>
              <a:buNone/>
            </a:pPr>
            <a:r>
              <a:rPr lang="en-US" sz="1750" dirty="0">
                <a:latin typeface="DM Sans" pitchFamily="34" charset="0"/>
                <a:ea typeface="DM Sans" pitchFamily="34" charset="-122"/>
                <a:cs typeface="DM Sans" pitchFamily="34" charset="-120"/>
              </a:rPr>
              <a:t>Se construye un índice vectorial usando FAISS para los embeddings del modelo.</a:t>
            </a:r>
            <a:endParaRPr lang="en-US" sz="1750" dirty="0"/>
          </a:p>
        </p:txBody>
      </p:sp>
      <p:sp>
        <p:nvSpPr>
          <p:cNvPr id="12" name="Shape 2">
            <a:extLst>
              <a:ext uri="{FF2B5EF4-FFF2-40B4-BE49-F238E27FC236}">
                <a16:creationId xmlns:a16="http://schemas.microsoft.com/office/drawing/2014/main" id="{F39DD579-F757-5F40-2F38-6F6732B841CD}"/>
              </a:ext>
            </a:extLst>
          </p:cNvPr>
          <p:cNvSpPr/>
          <p:nvPr/>
        </p:nvSpPr>
        <p:spPr>
          <a:xfrm>
            <a:off x="-1" y="0"/>
            <a:ext cx="14630400" cy="805543"/>
          </a:xfrm>
          <a:prstGeom prst="roundRect">
            <a:avLst>
              <a:gd name="adj" fmla="val 3680"/>
            </a:avLst>
          </a:prstGeom>
          <a:solidFill>
            <a:schemeClr val="accent2">
              <a:lumMod val="20000"/>
              <a:lumOff val="80000"/>
            </a:schemeClr>
          </a:solidFill>
          <a:ln w="7620">
            <a:solidFill>
              <a:srgbClr val="DDD3BA"/>
            </a:solidFill>
            <a:prstDash val="solid"/>
          </a:ln>
        </p:spPr>
        <p:txBody>
          <a:bodyPr/>
          <a:lstStyle/>
          <a:p>
            <a:endParaRPr lang="es-ES"/>
          </a:p>
        </p:txBody>
      </p:sp>
      <p:sp>
        <p:nvSpPr>
          <p:cNvPr id="13" name="Title 1">
            <a:extLst>
              <a:ext uri="{FF2B5EF4-FFF2-40B4-BE49-F238E27FC236}">
                <a16:creationId xmlns:a16="http://schemas.microsoft.com/office/drawing/2014/main" id="{201BBF7E-D601-44C4-F08A-FE662FEF8E5B}"/>
              </a:ext>
            </a:extLst>
          </p:cNvPr>
          <p:cNvSpPr txBox="1">
            <a:spLocks noChangeArrowheads="1"/>
          </p:cNvSpPr>
          <p:nvPr/>
        </p:nvSpPr>
        <p:spPr bwMode="auto">
          <a:xfrm>
            <a:off x="171409"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3. Metodología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1266</TotalTime>
  <Words>2834</Words>
  <Application>Microsoft Office PowerPoint</Application>
  <PresentationFormat>Personalizado</PresentationFormat>
  <Paragraphs>265</Paragraphs>
  <Slides>30</Slides>
  <Notes>30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30</vt:i4>
      </vt:variant>
    </vt:vector>
  </HeadingPairs>
  <TitlesOfParts>
    <vt:vector size="38" baseType="lpstr">
      <vt:lpstr>Aptos</vt:lpstr>
      <vt:lpstr>Arial</vt:lpstr>
      <vt:lpstr>Calibri</vt:lpstr>
      <vt:lpstr>Consolas</vt:lpstr>
      <vt:lpstr>DM Sans</vt:lpstr>
      <vt:lpstr>Libre Baskerville</vt:lpstr>
      <vt:lpstr>Times New Roman</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David Fernández Martín</cp:lastModifiedBy>
  <cp:revision>45</cp:revision>
  <dcterms:created xsi:type="dcterms:W3CDTF">2024-05-27T11:03:31Z</dcterms:created>
  <dcterms:modified xsi:type="dcterms:W3CDTF">2024-10-16T15:09:35Z</dcterms:modified>
</cp:coreProperties>
</file>